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820" r:id="rId1"/>
    <p:sldMasterId id="2147485832" r:id="rId2"/>
  </p:sldMasterIdLst>
  <p:notesMasterIdLst>
    <p:notesMasterId r:id="rId37"/>
  </p:notesMasterIdLst>
  <p:handoutMasterIdLst>
    <p:handoutMasterId r:id="rId38"/>
  </p:handoutMasterIdLst>
  <p:sldIdLst>
    <p:sldId id="1202" r:id="rId3"/>
    <p:sldId id="1213" r:id="rId4"/>
    <p:sldId id="1174" r:id="rId5"/>
    <p:sldId id="1175" r:id="rId6"/>
    <p:sldId id="1227" r:id="rId7"/>
    <p:sldId id="1107" r:id="rId8"/>
    <p:sldId id="1106" r:id="rId9"/>
    <p:sldId id="1108" r:id="rId10"/>
    <p:sldId id="1110" r:id="rId11"/>
    <p:sldId id="1176" r:id="rId12"/>
    <p:sldId id="1171" r:id="rId13"/>
    <p:sldId id="1177" r:id="rId14"/>
    <p:sldId id="1179" r:id="rId15"/>
    <p:sldId id="1116" r:id="rId16"/>
    <p:sldId id="1218" r:id="rId17"/>
    <p:sldId id="1181" r:id="rId18"/>
    <p:sldId id="1223" r:id="rId19"/>
    <p:sldId id="1186" r:id="rId20"/>
    <p:sldId id="1222" r:id="rId21"/>
    <p:sldId id="1187" r:id="rId22"/>
    <p:sldId id="1210" r:id="rId23"/>
    <p:sldId id="1129" r:id="rId24"/>
    <p:sldId id="1208" r:id="rId25"/>
    <p:sldId id="1209" r:id="rId26"/>
    <p:sldId id="1131" r:id="rId27"/>
    <p:sldId id="1207" r:id="rId28"/>
    <p:sldId id="1212" r:id="rId29"/>
    <p:sldId id="1221" r:id="rId30"/>
    <p:sldId id="1190" r:id="rId31"/>
    <p:sldId id="1224" r:id="rId32"/>
    <p:sldId id="1226" r:id="rId33"/>
    <p:sldId id="1214" r:id="rId34"/>
    <p:sldId id="1225" r:id="rId35"/>
    <p:sldId id="1228" r:id="rId36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5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Vera" initials="LV" lastIdx="3" clrIdx="0"/>
  <p:cmAuthor id="1" name="Josefina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22"/>
    <a:srgbClr val="F0555D"/>
    <a:srgbClr val="FFD602"/>
    <a:srgbClr val="263B7A"/>
    <a:srgbClr val="C00000"/>
    <a:srgbClr val="C23C3F"/>
    <a:srgbClr val="BE2B26"/>
    <a:srgbClr val="FFCDCD"/>
    <a:srgbClr val="FF6565"/>
    <a:srgbClr val="D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77" autoAdjust="0"/>
    <p:restoredTop sz="97415" autoAdjust="0"/>
  </p:normalViewPr>
  <p:slideViewPr>
    <p:cSldViewPr>
      <p:cViewPr>
        <p:scale>
          <a:sx n="70" d="100"/>
          <a:sy n="70" d="100"/>
        </p:scale>
        <p:origin x="-499" y="53"/>
      </p:cViewPr>
      <p:guideLst>
        <p:guide orient="horz" pos="3519"/>
        <p:guide pos="2880"/>
      </p:guideLst>
    </p:cSldViewPr>
  </p:slideViewPr>
  <p:outlineViewPr>
    <p:cViewPr>
      <p:scale>
        <a:sx n="33" d="100"/>
        <a:sy n="33" d="100"/>
      </p:scale>
      <p:origin x="0" y="161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7068"/>
    </p:cViewPr>
  </p:sorterViewPr>
  <p:notesViewPr>
    <p:cSldViewPr>
      <p:cViewPr varScale="1">
        <p:scale>
          <a:sx n="59" d="100"/>
          <a:sy n="59" d="100"/>
        </p:scale>
        <p:origin x="-2802" y="-96"/>
      </p:cViewPr>
      <p:guideLst>
        <p:guide orient="horz" pos="2909"/>
        <p:guide pos="2189"/>
      </p:guideLst>
    </p:cSldViewPr>
  </p:notesViewPr>
  <p:gridSpacing cx="36576" cy="3657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image" Target="../media/image11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image" Target="../media/image1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2CE721-5751-4F20-874D-606A7FCD5D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64E678-6452-4FB6-B869-05AA1A6CE4AD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 rtl="0"/>
          <a:r>
            <a:rPr lang="en-US" sz="2100" dirty="0" err="1" smtClean="0"/>
            <a:t>Falta</a:t>
          </a:r>
          <a:r>
            <a:rPr lang="en-US" sz="2100" dirty="0" smtClean="0"/>
            <a:t> de </a:t>
          </a:r>
          <a:r>
            <a:rPr lang="en-US" sz="2100" dirty="0" err="1" smtClean="0"/>
            <a:t>conexiones</a:t>
          </a:r>
          <a:r>
            <a:rPr lang="en-US" sz="2100" dirty="0" smtClean="0"/>
            <a:t> con </a:t>
          </a:r>
          <a:r>
            <a:rPr lang="en-US" sz="2100" dirty="0" err="1" smtClean="0"/>
            <a:t>soluciones</a:t>
          </a:r>
          <a:r>
            <a:rPr lang="en-US" sz="2100" dirty="0" smtClean="0"/>
            <a:t> </a:t>
          </a:r>
          <a:r>
            <a:rPr lang="en-US" sz="2100" dirty="0" err="1" smtClean="0"/>
            <a:t>innovadoras</a:t>
          </a:r>
          <a:r>
            <a:rPr lang="en-US" sz="2100" dirty="0" smtClean="0"/>
            <a:t> </a:t>
          </a:r>
          <a:endParaRPr lang="en-US" sz="2100" dirty="0"/>
        </a:p>
      </dgm:t>
    </dgm:pt>
    <dgm:pt modelId="{80827504-CBAB-4EE2-BC2A-849ECF6EEE4A}" type="parTrans" cxnId="{CDA3F054-48AB-4BDA-B1EF-231C300698A9}">
      <dgm:prSet/>
      <dgm:spPr/>
      <dgm:t>
        <a:bodyPr/>
        <a:lstStyle/>
        <a:p>
          <a:endParaRPr lang="en-US" sz="2100"/>
        </a:p>
      </dgm:t>
    </dgm:pt>
    <dgm:pt modelId="{F8690408-F5C6-460C-AFAA-3BD218600F02}" type="sibTrans" cxnId="{CDA3F054-48AB-4BDA-B1EF-231C300698A9}">
      <dgm:prSet/>
      <dgm:spPr/>
      <dgm:t>
        <a:bodyPr/>
        <a:lstStyle/>
        <a:p>
          <a:endParaRPr lang="en-US" sz="2100"/>
        </a:p>
      </dgm:t>
    </dgm:pt>
    <dgm:pt modelId="{11F822CA-D6E6-443B-AD6A-628D055A1BD8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 rtl="0"/>
          <a:r>
            <a:rPr lang="en-US" sz="2100" dirty="0" err="1" smtClean="0"/>
            <a:t>Falta</a:t>
          </a:r>
          <a:r>
            <a:rPr lang="en-US" sz="2100" dirty="0" smtClean="0"/>
            <a:t> de </a:t>
          </a:r>
          <a:r>
            <a:rPr lang="en-US" sz="2100" dirty="0" err="1" smtClean="0"/>
            <a:t>cultura</a:t>
          </a:r>
          <a:r>
            <a:rPr lang="en-US" sz="2100" dirty="0" smtClean="0"/>
            <a:t> </a:t>
          </a:r>
          <a:r>
            <a:rPr lang="en-US" sz="2100" dirty="0" err="1" smtClean="0"/>
            <a:t>emprendedora</a:t>
          </a:r>
          <a:r>
            <a:rPr lang="en-US" sz="2100" dirty="0" smtClean="0"/>
            <a:t> en cargos </a:t>
          </a:r>
          <a:r>
            <a:rPr lang="en-US" sz="2100" dirty="0" err="1" smtClean="0"/>
            <a:t>gerenciales</a:t>
          </a:r>
          <a:endParaRPr lang="en-US" sz="2100" dirty="0"/>
        </a:p>
      </dgm:t>
    </dgm:pt>
    <dgm:pt modelId="{F9703F4E-1EBC-45DB-8E5E-57B267F0C6E4}" type="parTrans" cxnId="{044FF6BF-1AED-4D44-9B6E-CF88577B52FC}">
      <dgm:prSet/>
      <dgm:spPr/>
      <dgm:t>
        <a:bodyPr/>
        <a:lstStyle/>
        <a:p>
          <a:endParaRPr lang="en-US" sz="2100"/>
        </a:p>
      </dgm:t>
    </dgm:pt>
    <dgm:pt modelId="{0A6FA153-6A55-44B7-BDFF-9DB57BA138DF}" type="sibTrans" cxnId="{044FF6BF-1AED-4D44-9B6E-CF88577B52FC}">
      <dgm:prSet/>
      <dgm:spPr/>
      <dgm:t>
        <a:bodyPr/>
        <a:lstStyle/>
        <a:p>
          <a:endParaRPr lang="en-US" sz="2100"/>
        </a:p>
      </dgm:t>
    </dgm:pt>
    <dgm:pt modelId="{83DBD6F7-1C10-4D00-807B-CD71EEC1A03F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US" sz="2100" dirty="0" err="1" smtClean="0"/>
            <a:t>Falta</a:t>
          </a:r>
          <a:r>
            <a:rPr lang="en-US" sz="2100" baseline="0" dirty="0" smtClean="0"/>
            <a:t> de </a:t>
          </a:r>
          <a:r>
            <a:rPr lang="en-US" sz="2100" baseline="0" dirty="0" err="1" smtClean="0"/>
            <a:t>financiamiento</a:t>
          </a:r>
          <a:r>
            <a:rPr lang="en-US" sz="2100" baseline="0" dirty="0" smtClean="0"/>
            <a:t> en </a:t>
          </a:r>
          <a:r>
            <a:rPr lang="en-US" sz="2100" baseline="0" dirty="0" err="1" smtClean="0"/>
            <a:t>etapas</a:t>
          </a:r>
          <a:r>
            <a:rPr lang="en-US" sz="2100" baseline="0" dirty="0" smtClean="0"/>
            <a:t> </a:t>
          </a:r>
          <a:r>
            <a:rPr lang="en-US" sz="2100" baseline="0" dirty="0" err="1" smtClean="0"/>
            <a:t>tempranas</a:t>
          </a:r>
          <a:r>
            <a:rPr lang="en-US" sz="2100" baseline="0" dirty="0" smtClean="0"/>
            <a:t> de </a:t>
          </a:r>
          <a:r>
            <a:rPr lang="en-US" sz="2100" baseline="0" dirty="0" err="1" smtClean="0"/>
            <a:t>comercialización</a:t>
          </a:r>
          <a:r>
            <a:rPr lang="en-US" sz="2100" baseline="0" dirty="0" smtClean="0"/>
            <a:t> </a:t>
          </a:r>
          <a:endParaRPr lang="en-US" sz="2100" dirty="0"/>
        </a:p>
      </dgm:t>
    </dgm:pt>
    <dgm:pt modelId="{870DAE1D-8247-4869-8872-8FD27B3C5FE3}" type="parTrans" cxnId="{D990D536-2F93-4306-9522-1D0EC460C5CD}">
      <dgm:prSet/>
      <dgm:spPr/>
      <dgm:t>
        <a:bodyPr/>
        <a:lstStyle/>
        <a:p>
          <a:endParaRPr lang="en-US" sz="2100"/>
        </a:p>
      </dgm:t>
    </dgm:pt>
    <dgm:pt modelId="{70A2A533-80CD-4EBC-8D6F-206A90308791}" type="sibTrans" cxnId="{D990D536-2F93-4306-9522-1D0EC460C5CD}">
      <dgm:prSet/>
      <dgm:spPr/>
      <dgm:t>
        <a:bodyPr/>
        <a:lstStyle/>
        <a:p>
          <a:endParaRPr lang="en-US" sz="2100"/>
        </a:p>
      </dgm:t>
    </dgm:pt>
    <dgm:pt modelId="{9984BE5F-5E69-4DA5-99CB-56D54FE4A845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US" sz="2100" dirty="0" err="1" smtClean="0"/>
            <a:t>Falta</a:t>
          </a:r>
          <a:r>
            <a:rPr lang="en-US" sz="2100" dirty="0" smtClean="0"/>
            <a:t> de spin-offs </a:t>
          </a:r>
          <a:r>
            <a:rPr lang="en-US" sz="2100" dirty="0" err="1" smtClean="0"/>
            <a:t>desde</a:t>
          </a:r>
          <a:r>
            <a:rPr lang="en-US" sz="2100" dirty="0" smtClean="0"/>
            <a:t> </a:t>
          </a:r>
          <a:r>
            <a:rPr lang="en-US" sz="2100" dirty="0" err="1" smtClean="0"/>
            <a:t>Univ</a:t>
          </a:r>
          <a:r>
            <a:rPr lang="en-US" sz="2100" dirty="0" smtClean="0"/>
            <a:t> y </a:t>
          </a:r>
          <a:r>
            <a:rPr lang="en-US" sz="2100" dirty="0" err="1" smtClean="0"/>
            <a:t>centros</a:t>
          </a:r>
          <a:r>
            <a:rPr lang="en-US" sz="2100" dirty="0" smtClean="0"/>
            <a:t> </a:t>
          </a:r>
          <a:r>
            <a:rPr lang="en-US" sz="2100" dirty="0" err="1" smtClean="0"/>
            <a:t>gubernamentales</a:t>
          </a:r>
          <a:endParaRPr lang="en-US" sz="2100" dirty="0"/>
        </a:p>
      </dgm:t>
    </dgm:pt>
    <dgm:pt modelId="{FE03D520-81E4-42A3-8604-ABA07F66EAEB}" type="parTrans" cxnId="{D3BEC4ED-A29C-450E-89FE-98EF6E8FB7D5}">
      <dgm:prSet/>
      <dgm:spPr/>
      <dgm:t>
        <a:bodyPr/>
        <a:lstStyle/>
        <a:p>
          <a:endParaRPr lang="en-US" sz="2100"/>
        </a:p>
      </dgm:t>
    </dgm:pt>
    <dgm:pt modelId="{DF4553E6-5D70-4753-8FD6-2BF1394F176B}" type="sibTrans" cxnId="{D3BEC4ED-A29C-450E-89FE-98EF6E8FB7D5}">
      <dgm:prSet/>
      <dgm:spPr/>
      <dgm:t>
        <a:bodyPr/>
        <a:lstStyle/>
        <a:p>
          <a:endParaRPr lang="en-US" sz="2100"/>
        </a:p>
      </dgm:t>
    </dgm:pt>
    <dgm:pt modelId="{4E93E731-503D-415B-B22B-2D1B69DBD511}" type="pres">
      <dgm:prSet presAssocID="{502CE721-5751-4F20-874D-606A7FCD5D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1B15F4-3E93-4AD9-AFF1-DA1D852D5F5B}" type="pres">
      <dgm:prSet presAssocID="{EC64E678-6452-4FB6-B869-05AA1A6CE4AD}" presName="parentText" presStyleLbl="node1" presStyleIdx="0" presStyleCnt="4" custScaleX="97358" custScaleY="9216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59D5CF-964E-4B45-B3CB-03B19A937C0C}" type="pres">
      <dgm:prSet presAssocID="{F8690408-F5C6-460C-AFAA-3BD218600F02}" presName="spacer" presStyleCnt="0"/>
      <dgm:spPr/>
      <dgm:t>
        <a:bodyPr/>
        <a:lstStyle/>
        <a:p>
          <a:endParaRPr lang="en-US"/>
        </a:p>
      </dgm:t>
    </dgm:pt>
    <dgm:pt modelId="{4CA12DCC-4DAC-42D0-A85C-FAD86F9E0CCD}" type="pres">
      <dgm:prSet presAssocID="{11F822CA-D6E6-443B-AD6A-628D055A1BD8}" presName="parentText" presStyleLbl="node1" presStyleIdx="1" presStyleCnt="4" custScaleX="97358" custScaleY="9216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23AB91-43CE-4A03-914C-503D454E3B6D}" type="pres">
      <dgm:prSet presAssocID="{0A6FA153-6A55-44B7-BDFF-9DB57BA138DF}" presName="spacer" presStyleCnt="0"/>
      <dgm:spPr/>
      <dgm:t>
        <a:bodyPr/>
        <a:lstStyle/>
        <a:p>
          <a:endParaRPr lang="en-US"/>
        </a:p>
      </dgm:t>
    </dgm:pt>
    <dgm:pt modelId="{A4C03D98-B2E0-4FA8-B4CB-3AC3416F73DA}" type="pres">
      <dgm:prSet presAssocID="{83DBD6F7-1C10-4D00-807B-CD71EEC1A03F}" presName="parentText" presStyleLbl="node1" presStyleIdx="2" presStyleCnt="4" custScaleX="97358" custScaleY="9216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24D31-E5E6-4652-B9D2-BD07C2B2399D}" type="pres">
      <dgm:prSet presAssocID="{70A2A533-80CD-4EBC-8D6F-206A90308791}" presName="spacer" presStyleCnt="0"/>
      <dgm:spPr/>
      <dgm:t>
        <a:bodyPr/>
        <a:lstStyle/>
        <a:p>
          <a:endParaRPr lang="en-US"/>
        </a:p>
      </dgm:t>
    </dgm:pt>
    <dgm:pt modelId="{25108E44-220B-41C2-A51A-06CE1B99A185}" type="pres">
      <dgm:prSet presAssocID="{9984BE5F-5E69-4DA5-99CB-56D54FE4A845}" presName="parentText" presStyleLbl="node1" presStyleIdx="3" presStyleCnt="4" custScaleX="97358" custScaleY="9216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4FF6BF-1AED-4D44-9B6E-CF88577B52FC}" srcId="{502CE721-5751-4F20-874D-606A7FCD5DB5}" destId="{11F822CA-D6E6-443B-AD6A-628D055A1BD8}" srcOrd="1" destOrd="0" parTransId="{F9703F4E-1EBC-45DB-8E5E-57B267F0C6E4}" sibTransId="{0A6FA153-6A55-44B7-BDFF-9DB57BA138DF}"/>
    <dgm:cxn modelId="{7FDE84E5-81A6-4600-BF62-D5A9DF109AC6}" type="presOf" srcId="{502CE721-5751-4F20-874D-606A7FCD5DB5}" destId="{4E93E731-503D-415B-B22B-2D1B69DBD511}" srcOrd="0" destOrd="0" presId="urn:microsoft.com/office/officeart/2005/8/layout/vList2"/>
    <dgm:cxn modelId="{CDA3F054-48AB-4BDA-B1EF-231C300698A9}" srcId="{502CE721-5751-4F20-874D-606A7FCD5DB5}" destId="{EC64E678-6452-4FB6-B869-05AA1A6CE4AD}" srcOrd="0" destOrd="0" parTransId="{80827504-CBAB-4EE2-BC2A-849ECF6EEE4A}" sibTransId="{F8690408-F5C6-460C-AFAA-3BD218600F02}"/>
    <dgm:cxn modelId="{47E05A37-8DFD-499B-8DBB-9BCD6593DA81}" type="presOf" srcId="{11F822CA-D6E6-443B-AD6A-628D055A1BD8}" destId="{4CA12DCC-4DAC-42D0-A85C-FAD86F9E0CCD}" srcOrd="0" destOrd="0" presId="urn:microsoft.com/office/officeart/2005/8/layout/vList2"/>
    <dgm:cxn modelId="{97ED5295-A88A-4509-A6CC-D24AB5EC1596}" type="presOf" srcId="{83DBD6F7-1C10-4D00-807B-CD71EEC1A03F}" destId="{A4C03D98-B2E0-4FA8-B4CB-3AC3416F73DA}" srcOrd="0" destOrd="0" presId="urn:microsoft.com/office/officeart/2005/8/layout/vList2"/>
    <dgm:cxn modelId="{E25D5288-F50F-4E29-87E5-EA2D29BEFAA2}" type="presOf" srcId="{9984BE5F-5E69-4DA5-99CB-56D54FE4A845}" destId="{25108E44-220B-41C2-A51A-06CE1B99A185}" srcOrd="0" destOrd="0" presId="urn:microsoft.com/office/officeart/2005/8/layout/vList2"/>
    <dgm:cxn modelId="{D3BEC4ED-A29C-450E-89FE-98EF6E8FB7D5}" srcId="{502CE721-5751-4F20-874D-606A7FCD5DB5}" destId="{9984BE5F-5E69-4DA5-99CB-56D54FE4A845}" srcOrd="3" destOrd="0" parTransId="{FE03D520-81E4-42A3-8604-ABA07F66EAEB}" sibTransId="{DF4553E6-5D70-4753-8FD6-2BF1394F176B}"/>
    <dgm:cxn modelId="{0EA31952-3AB1-4AF9-8545-9CEC8E0B15B2}" type="presOf" srcId="{EC64E678-6452-4FB6-B869-05AA1A6CE4AD}" destId="{511B15F4-3E93-4AD9-AFF1-DA1D852D5F5B}" srcOrd="0" destOrd="0" presId="urn:microsoft.com/office/officeart/2005/8/layout/vList2"/>
    <dgm:cxn modelId="{D990D536-2F93-4306-9522-1D0EC460C5CD}" srcId="{502CE721-5751-4F20-874D-606A7FCD5DB5}" destId="{83DBD6F7-1C10-4D00-807B-CD71EEC1A03F}" srcOrd="2" destOrd="0" parTransId="{870DAE1D-8247-4869-8872-8FD27B3C5FE3}" sibTransId="{70A2A533-80CD-4EBC-8D6F-206A90308791}"/>
    <dgm:cxn modelId="{9309EDA5-CA5F-446B-847F-6CB8F4480116}" type="presParOf" srcId="{4E93E731-503D-415B-B22B-2D1B69DBD511}" destId="{511B15F4-3E93-4AD9-AFF1-DA1D852D5F5B}" srcOrd="0" destOrd="0" presId="urn:microsoft.com/office/officeart/2005/8/layout/vList2"/>
    <dgm:cxn modelId="{2222E17D-639A-4163-8205-EEEBD9FCD25E}" type="presParOf" srcId="{4E93E731-503D-415B-B22B-2D1B69DBD511}" destId="{6E59D5CF-964E-4B45-B3CB-03B19A937C0C}" srcOrd="1" destOrd="0" presId="urn:microsoft.com/office/officeart/2005/8/layout/vList2"/>
    <dgm:cxn modelId="{6EF0D721-4364-4498-9FB2-94A02F94DE6C}" type="presParOf" srcId="{4E93E731-503D-415B-B22B-2D1B69DBD511}" destId="{4CA12DCC-4DAC-42D0-A85C-FAD86F9E0CCD}" srcOrd="2" destOrd="0" presId="urn:microsoft.com/office/officeart/2005/8/layout/vList2"/>
    <dgm:cxn modelId="{708306A0-AB03-4CE5-BB3B-6A021DD015C1}" type="presParOf" srcId="{4E93E731-503D-415B-B22B-2D1B69DBD511}" destId="{3323AB91-43CE-4A03-914C-503D454E3B6D}" srcOrd="3" destOrd="0" presId="urn:microsoft.com/office/officeart/2005/8/layout/vList2"/>
    <dgm:cxn modelId="{9FCC3C1D-228C-41EA-B026-1AF1D3B9C6CF}" type="presParOf" srcId="{4E93E731-503D-415B-B22B-2D1B69DBD511}" destId="{A4C03D98-B2E0-4FA8-B4CB-3AC3416F73DA}" srcOrd="4" destOrd="0" presId="urn:microsoft.com/office/officeart/2005/8/layout/vList2"/>
    <dgm:cxn modelId="{2EF227AA-BAE5-41F8-8CE5-78A941F34E9C}" type="presParOf" srcId="{4E93E731-503D-415B-B22B-2D1B69DBD511}" destId="{18A24D31-E5E6-4652-B9D2-BD07C2B2399D}" srcOrd="5" destOrd="0" presId="urn:microsoft.com/office/officeart/2005/8/layout/vList2"/>
    <dgm:cxn modelId="{B083ABAD-867C-45EB-A4D1-136712CFBF99}" type="presParOf" srcId="{4E93E731-503D-415B-B22B-2D1B69DBD511}" destId="{25108E44-220B-41C2-A51A-06CE1B99A18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349D86-BC40-014B-9CD1-DEC2C558E397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E7E643B-5FB2-F941-8672-4570226571C3}">
      <dgm:prSet phldrT="[Text]" custT="1"/>
      <dgm:spPr/>
      <dgm:t>
        <a:bodyPr/>
        <a:lstStyle/>
        <a:p>
          <a:pPr algn="ctr"/>
          <a:r>
            <a:rPr lang="en-US" sz="2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ACADEMIA</a:t>
          </a:r>
          <a:endParaRPr lang="en-US" sz="22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37B6A6-D947-534A-BED6-A7552D7622D9}" type="parTrans" cxnId="{892CB7D1-F6BF-1847-AF74-BFB265879EC2}">
      <dgm:prSet/>
      <dgm:spPr/>
      <dgm:t>
        <a:bodyPr/>
        <a:lstStyle/>
        <a:p>
          <a:endParaRPr lang="en-US"/>
        </a:p>
      </dgm:t>
    </dgm:pt>
    <dgm:pt modelId="{9D26F0A8-C14C-C943-A76A-7A447720449B}" type="sibTrans" cxnId="{892CB7D1-F6BF-1847-AF74-BFB265879EC2}">
      <dgm:prSet/>
      <dgm:spPr/>
      <dgm:t>
        <a:bodyPr/>
        <a:lstStyle/>
        <a:p>
          <a:endParaRPr lang="en-US"/>
        </a:p>
      </dgm:t>
    </dgm:pt>
    <dgm:pt modelId="{3E114FF9-EE4B-B942-A9A9-88FEA2E7016A}">
      <dgm:prSet phldrT="[Text]" custT="1"/>
      <dgm:spPr/>
      <dgm:t>
        <a:bodyPr/>
        <a:lstStyle/>
        <a:p>
          <a:pPr algn="ctr"/>
          <a:r>
            <a:rPr lang="en-US" sz="2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GOBIERNO</a:t>
          </a:r>
          <a:endParaRPr lang="en-US" sz="22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B4DCA6-518C-784C-AE98-6F4225179F85}" type="parTrans" cxnId="{E464AADF-0290-BE49-9078-FAF4B344A97C}">
      <dgm:prSet/>
      <dgm:spPr/>
      <dgm:t>
        <a:bodyPr/>
        <a:lstStyle/>
        <a:p>
          <a:endParaRPr lang="en-US"/>
        </a:p>
      </dgm:t>
    </dgm:pt>
    <dgm:pt modelId="{48484CFD-215B-8847-ABA2-5AB9967DC517}" type="sibTrans" cxnId="{E464AADF-0290-BE49-9078-FAF4B344A97C}">
      <dgm:prSet/>
      <dgm:spPr/>
      <dgm:t>
        <a:bodyPr/>
        <a:lstStyle/>
        <a:p>
          <a:endParaRPr lang="en-US"/>
        </a:p>
      </dgm:t>
    </dgm:pt>
    <dgm:pt modelId="{617C7EDD-B6BE-664A-9BEE-7191DF5D5FA4}">
      <dgm:prSet phldrT="[Text]" custT="1"/>
      <dgm:spPr/>
      <dgm:t>
        <a:bodyPr/>
        <a:lstStyle/>
        <a:p>
          <a:pPr algn="ctr"/>
          <a:r>
            <a:rPr lang="en-US" sz="2200" b="1" u="sng" cap="all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Fundaciones</a:t>
          </a:r>
          <a:r>
            <a:rPr lang="en-US" sz="2200" b="1" u="sng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/</a:t>
          </a:r>
          <a:r>
            <a:rPr lang="en-US" sz="2200" b="1" u="sng" cap="all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ong</a:t>
          </a:r>
          <a:endParaRPr lang="en-US" sz="2200" b="1" u="sng" cap="all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37F0B918-088F-954B-92AC-79A8DC07A2CB}" type="parTrans" cxnId="{4D80550A-CC0A-2944-8ECC-5CCD1677DD9E}">
      <dgm:prSet/>
      <dgm:spPr/>
      <dgm:t>
        <a:bodyPr/>
        <a:lstStyle/>
        <a:p>
          <a:endParaRPr lang="en-US"/>
        </a:p>
      </dgm:t>
    </dgm:pt>
    <dgm:pt modelId="{F5B06D54-CB3A-424C-92A3-DFAFE77ACB8E}" type="sibTrans" cxnId="{4D80550A-CC0A-2944-8ECC-5CCD1677DD9E}">
      <dgm:prSet/>
      <dgm:spPr/>
      <dgm:t>
        <a:bodyPr/>
        <a:lstStyle/>
        <a:p>
          <a:endParaRPr lang="en-US"/>
        </a:p>
      </dgm:t>
    </dgm:pt>
    <dgm:pt modelId="{3D452339-F475-1341-9E4B-9D31B235F22E}">
      <dgm:prSet phldrT="[Text]" custT="1"/>
      <dgm:spPr/>
      <dgm:t>
        <a:bodyPr/>
        <a:lstStyle/>
        <a:p>
          <a:pPr algn="ctr"/>
          <a:r>
            <a:rPr lang="en-US" sz="2000" b="1" cap="small" dirty="0" err="1" smtClean="0"/>
            <a:t>Investigación</a:t>
          </a:r>
          <a:r>
            <a:rPr lang="en-US" sz="2000" b="1" cap="small" dirty="0" smtClean="0"/>
            <a:t> / T2</a:t>
          </a:r>
          <a:endParaRPr lang="en-US" sz="2000" b="1" cap="small" dirty="0"/>
        </a:p>
      </dgm:t>
    </dgm:pt>
    <dgm:pt modelId="{6875F794-4902-AD4B-91C1-A56A1252A8CD}" type="parTrans" cxnId="{2751B3BF-00F9-B84D-9B9A-C483A33974C3}">
      <dgm:prSet/>
      <dgm:spPr/>
      <dgm:t>
        <a:bodyPr/>
        <a:lstStyle/>
        <a:p>
          <a:endParaRPr lang="en-US"/>
        </a:p>
      </dgm:t>
    </dgm:pt>
    <dgm:pt modelId="{30AD8950-CC0A-384F-B439-43DAE9607F0C}" type="sibTrans" cxnId="{2751B3BF-00F9-B84D-9B9A-C483A33974C3}">
      <dgm:prSet/>
      <dgm:spPr/>
      <dgm:t>
        <a:bodyPr/>
        <a:lstStyle/>
        <a:p>
          <a:endParaRPr lang="en-US"/>
        </a:p>
      </dgm:t>
    </dgm:pt>
    <dgm:pt modelId="{9B4759A8-A63C-474D-A257-E0628F114119}">
      <dgm:prSet phldrT="[Text]" custT="1"/>
      <dgm:spPr/>
      <dgm:t>
        <a:bodyPr/>
        <a:lstStyle/>
        <a:p>
          <a:pPr algn="ctr"/>
          <a:r>
            <a:rPr lang="en-US" sz="2000" b="1" cap="small" dirty="0" err="1" smtClean="0"/>
            <a:t>Desarrollo</a:t>
          </a:r>
          <a:r>
            <a:rPr lang="en-US" sz="2000" b="1" cap="small" dirty="0" smtClean="0"/>
            <a:t> </a:t>
          </a:r>
          <a:r>
            <a:rPr lang="en-US" sz="2000" b="1" cap="small" dirty="0" err="1" smtClean="0"/>
            <a:t>económico</a:t>
          </a:r>
          <a:r>
            <a:rPr lang="en-US" sz="2000" b="1" cap="small" dirty="0" smtClean="0"/>
            <a:t> </a:t>
          </a:r>
          <a:endParaRPr lang="en-US" sz="2000" b="1" cap="small" dirty="0"/>
        </a:p>
      </dgm:t>
    </dgm:pt>
    <dgm:pt modelId="{25AA4BB2-55F8-8840-BD6E-DBDCD88AA113}" type="parTrans" cxnId="{343B1464-76B3-C346-8D05-B338D532CB2A}">
      <dgm:prSet/>
      <dgm:spPr/>
      <dgm:t>
        <a:bodyPr/>
        <a:lstStyle/>
        <a:p>
          <a:endParaRPr lang="en-US"/>
        </a:p>
      </dgm:t>
    </dgm:pt>
    <dgm:pt modelId="{CADAC037-2021-7B4F-8B40-399BB338C659}" type="sibTrans" cxnId="{343B1464-76B3-C346-8D05-B338D532CB2A}">
      <dgm:prSet/>
      <dgm:spPr/>
      <dgm:t>
        <a:bodyPr/>
        <a:lstStyle/>
        <a:p>
          <a:endParaRPr lang="en-US"/>
        </a:p>
      </dgm:t>
    </dgm:pt>
    <dgm:pt modelId="{550EB7F0-81EA-654A-B34D-5D9CF7A172F8}">
      <dgm:prSet custT="1"/>
      <dgm:spPr/>
      <dgm:t>
        <a:bodyPr/>
        <a:lstStyle/>
        <a:p>
          <a:pPr algn="ctr"/>
          <a:endParaRPr lang="en-US" sz="2000" dirty="0"/>
        </a:p>
      </dgm:t>
    </dgm:pt>
    <dgm:pt modelId="{18D99B10-7F7C-DF49-9C5F-D982B6BFB805}" type="parTrans" cxnId="{E0AAA5D0-EBEE-8442-B4F0-531F73AA4697}">
      <dgm:prSet/>
      <dgm:spPr/>
      <dgm:t>
        <a:bodyPr/>
        <a:lstStyle/>
        <a:p>
          <a:endParaRPr lang="en-US"/>
        </a:p>
      </dgm:t>
    </dgm:pt>
    <dgm:pt modelId="{ABBBB903-667E-EF45-AA5D-C01BE9817EA2}" type="sibTrans" cxnId="{E0AAA5D0-EBEE-8442-B4F0-531F73AA4697}">
      <dgm:prSet/>
      <dgm:spPr/>
      <dgm:t>
        <a:bodyPr/>
        <a:lstStyle/>
        <a:p>
          <a:endParaRPr lang="en-US"/>
        </a:p>
      </dgm:t>
    </dgm:pt>
    <dgm:pt modelId="{D1C8A5C6-3618-1A45-81BF-99E56646CBE3}">
      <dgm:prSet custT="1"/>
      <dgm:spPr/>
      <dgm:t>
        <a:bodyPr/>
        <a:lstStyle/>
        <a:p>
          <a:pPr algn="ctr"/>
          <a:r>
            <a:rPr lang="en-US" sz="2000" b="1" cap="small" dirty="0" err="1" smtClean="0"/>
            <a:t>Sustentabilidad</a:t>
          </a:r>
          <a:r>
            <a:rPr lang="en-US" sz="2000" b="1" cap="small" dirty="0" smtClean="0"/>
            <a:t> </a:t>
          </a:r>
          <a:endParaRPr lang="en-US" sz="2000" b="1" cap="small" dirty="0"/>
        </a:p>
      </dgm:t>
    </dgm:pt>
    <dgm:pt modelId="{A9345AB0-9994-7A4C-8ABD-4DAD3F424A80}" type="parTrans" cxnId="{82B4491F-3CC1-6B4F-93FE-1E37513C15A4}">
      <dgm:prSet/>
      <dgm:spPr/>
      <dgm:t>
        <a:bodyPr/>
        <a:lstStyle/>
        <a:p>
          <a:endParaRPr lang="en-US"/>
        </a:p>
      </dgm:t>
    </dgm:pt>
    <dgm:pt modelId="{B3ABB52F-7274-344C-98AD-AF4AFDD70BF8}" type="sibTrans" cxnId="{82B4491F-3CC1-6B4F-93FE-1E37513C15A4}">
      <dgm:prSet/>
      <dgm:spPr/>
      <dgm:t>
        <a:bodyPr/>
        <a:lstStyle/>
        <a:p>
          <a:endParaRPr lang="en-US"/>
        </a:p>
      </dgm:t>
    </dgm:pt>
    <dgm:pt modelId="{D819D546-F50A-6343-A4E5-609321F1732F}">
      <dgm:prSet custT="1"/>
      <dgm:spPr/>
      <dgm:t>
        <a:bodyPr/>
        <a:lstStyle/>
        <a:p>
          <a:pPr algn="ctr"/>
          <a:r>
            <a:rPr lang="en-US" sz="2000" b="1" cap="small" dirty="0" err="1" smtClean="0">
              <a:effectLst/>
            </a:rPr>
            <a:t>Desarrollo</a:t>
          </a:r>
          <a:r>
            <a:rPr lang="en-US" sz="2000" b="1" cap="small" dirty="0" smtClean="0">
              <a:effectLst/>
            </a:rPr>
            <a:t> </a:t>
          </a:r>
          <a:r>
            <a:rPr lang="en-US" sz="2000" b="1" cap="small" dirty="0" err="1" smtClean="0">
              <a:effectLst/>
            </a:rPr>
            <a:t>económico</a:t>
          </a:r>
          <a:endParaRPr lang="en-US" sz="2000" b="1" cap="small" dirty="0">
            <a:effectLst/>
          </a:endParaRPr>
        </a:p>
      </dgm:t>
    </dgm:pt>
    <dgm:pt modelId="{EBCDC564-B57D-2C49-9F22-925FEF13E155}" type="parTrans" cxnId="{1FB0C3EF-A30A-C340-A68E-F6C9C05A55C9}">
      <dgm:prSet/>
      <dgm:spPr/>
      <dgm:t>
        <a:bodyPr/>
        <a:lstStyle/>
        <a:p>
          <a:endParaRPr lang="en-US"/>
        </a:p>
      </dgm:t>
    </dgm:pt>
    <dgm:pt modelId="{03A4B9B8-FA9E-1340-97D6-A2B6B9A60A58}" type="sibTrans" cxnId="{1FB0C3EF-A30A-C340-A68E-F6C9C05A55C9}">
      <dgm:prSet/>
      <dgm:spPr/>
      <dgm:t>
        <a:bodyPr/>
        <a:lstStyle/>
        <a:p>
          <a:endParaRPr lang="en-US"/>
        </a:p>
      </dgm:t>
    </dgm:pt>
    <dgm:pt modelId="{5AE3CF56-1081-8A45-B274-8B80935039F5}">
      <dgm:prSet custT="1"/>
      <dgm:spPr/>
      <dgm:t>
        <a:bodyPr/>
        <a:lstStyle/>
        <a:p>
          <a:pPr algn="ctr"/>
          <a:r>
            <a:rPr lang="en-US" sz="2000" b="1" cap="small" dirty="0" err="1" smtClean="0">
              <a:effectLst/>
            </a:rPr>
            <a:t>Colaboración</a:t>
          </a:r>
          <a:r>
            <a:rPr lang="en-US" sz="2000" b="1" cap="small" dirty="0" smtClean="0">
              <a:effectLst/>
            </a:rPr>
            <a:t> regional</a:t>
          </a:r>
          <a:endParaRPr lang="en-US" sz="2000" b="1" cap="small" dirty="0">
            <a:effectLst/>
          </a:endParaRPr>
        </a:p>
      </dgm:t>
    </dgm:pt>
    <dgm:pt modelId="{DC7A5A76-DDBB-CD46-B72C-8854E0B8F372}" type="parTrans" cxnId="{C944A381-E1A0-D94E-8810-F64D85CA7761}">
      <dgm:prSet/>
      <dgm:spPr/>
      <dgm:t>
        <a:bodyPr/>
        <a:lstStyle/>
        <a:p>
          <a:endParaRPr lang="en-US"/>
        </a:p>
      </dgm:t>
    </dgm:pt>
    <dgm:pt modelId="{307AA1F9-76B6-2F4A-B234-EC1384C0124D}" type="sibTrans" cxnId="{C944A381-E1A0-D94E-8810-F64D85CA7761}">
      <dgm:prSet/>
      <dgm:spPr/>
      <dgm:t>
        <a:bodyPr/>
        <a:lstStyle/>
        <a:p>
          <a:endParaRPr lang="en-US"/>
        </a:p>
      </dgm:t>
    </dgm:pt>
    <dgm:pt modelId="{31363ACA-3941-3642-8CB6-7FDA4E0B7E57}">
      <dgm:prSet custT="1"/>
      <dgm:spPr/>
      <dgm:t>
        <a:bodyPr/>
        <a:lstStyle/>
        <a:p>
          <a:pPr algn="ctr"/>
          <a:r>
            <a:rPr lang="en-US" sz="2000" b="1" cap="small" dirty="0" err="1" smtClean="0">
              <a:effectLst/>
            </a:rPr>
            <a:t>Inversión</a:t>
          </a:r>
          <a:r>
            <a:rPr lang="en-US" sz="2000" b="1" cap="small" dirty="0" smtClean="0">
              <a:effectLst/>
            </a:rPr>
            <a:t> en la </a:t>
          </a:r>
          <a:r>
            <a:rPr lang="en-US" sz="2000" b="1" cap="small" dirty="0" err="1" smtClean="0">
              <a:effectLst/>
            </a:rPr>
            <a:t>comunidad</a:t>
          </a:r>
          <a:endParaRPr lang="en-US" sz="2000" b="1" cap="small" dirty="0">
            <a:effectLst/>
          </a:endParaRPr>
        </a:p>
      </dgm:t>
    </dgm:pt>
    <dgm:pt modelId="{32B919FC-7764-1A44-ADC7-7E556A7F7FBE}" type="parTrans" cxnId="{89AEF342-526F-F44E-AC66-B56178956CA5}">
      <dgm:prSet/>
      <dgm:spPr/>
      <dgm:t>
        <a:bodyPr/>
        <a:lstStyle/>
        <a:p>
          <a:endParaRPr lang="en-US"/>
        </a:p>
      </dgm:t>
    </dgm:pt>
    <dgm:pt modelId="{FBCD616A-EA75-2C40-8676-FF4B6E7D819E}" type="sibTrans" cxnId="{89AEF342-526F-F44E-AC66-B56178956CA5}">
      <dgm:prSet/>
      <dgm:spPr/>
      <dgm:t>
        <a:bodyPr/>
        <a:lstStyle/>
        <a:p>
          <a:endParaRPr lang="en-US"/>
        </a:p>
      </dgm:t>
    </dgm:pt>
    <dgm:pt modelId="{7826099A-0275-9E48-A920-36092C62E61F}">
      <dgm:prSet phldrT="[Text]" custT="1"/>
      <dgm:spPr/>
      <dgm:t>
        <a:bodyPr/>
        <a:lstStyle/>
        <a:p>
          <a:pPr algn="ctr"/>
          <a:r>
            <a:rPr lang="en-US" sz="2000" b="1" cap="small" dirty="0" err="1" smtClean="0"/>
            <a:t>Aprendizaje</a:t>
          </a:r>
          <a:r>
            <a:rPr lang="en-US" sz="2000" b="1" cap="small" dirty="0" smtClean="0"/>
            <a:t> de </a:t>
          </a:r>
          <a:r>
            <a:rPr lang="en-US" sz="2000" b="1" cap="small" dirty="0" err="1" smtClean="0"/>
            <a:t>por</a:t>
          </a:r>
          <a:r>
            <a:rPr lang="en-US" sz="2000" b="1" cap="small" dirty="0" smtClean="0"/>
            <a:t> </a:t>
          </a:r>
          <a:r>
            <a:rPr lang="en-US" sz="2000" b="1" cap="small" dirty="0" err="1" smtClean="0"/>
            <a:t>vida</a:t>
          </a:r>
          <a:endParaRPr lang="en-US" sz="2000" b="1" cap="small" dirty="0"/>
        </a:p>
      </dgm:t>
    </dgm:pt>
    <dgm:pt modelId="{E79BE891-6714-444A-9D9A-339C777A7F33}" type="parTrans" cxnId="{940DDEFA-03A4-C440-A38E-0929E90A6CDC}">
      <dgm:prSet/>
      <dgm:spPr/>
      <dgm:t>
        <a:bodyPr/>
        <a:lstStyle/>
        <a:p>
          <a:endParaRPr lang="en-US"/>
        </a:p>
      </dgm:t>
    </dgm:pt>
    <dgm:pt modelId="{148664EE-3C3D-C540-9FBA-B285401FE681}" type="sibTrans" cxnId="{940DDEFA-03A4-C440-A38E-0929E90A6CDC}">
      <dgm:prSet/>
      <dgm:spPr/>
      <dgm:t>
        <a:bodyPr/>
        <a:lstStyle/>
        <a:p>
          <a:endParaRPr lang="en-US"/>
        </a:p>
      </dgm:t>
    </dgm:pt>
    <dgm:pt modelId="{FFB0734D-DD04-8346-A305-DCCFE1DBBC37}">
      <dgm:prSet custT="1"/>
      <dgm:spPr/>
      <dgm:t>
        <a:bodyPr/>
        <a:lstStyle/>
        <a:p>
          <a:pPr algn="ctr"/>
          <a:r>
            <a:rPr lang="en-US" sz="2000" b="1" cap="small" dirty="0" err="1" smtClean="0"/>
            <a:t>Politicas</a:t>
          </a:r>
          <a:r>
            <a:rPr lang="en-US" sz="2000" b="1" cap="small" dirty="0" smtClean="0"/>
            <a:t> </a:t>
          </a:r>
          <a:r>
            <a:rPr lang="en-US" sz="2000" b="1" cap="small" dirty="0" err="1" smtClean="0"/>
            <a:t>económicas</a:t>
          </a:r>
          <a:endParaRPr lang="en-US" sz="2000" b="1" cap="small" dirty="0"/>
        </a:p>
      </dgm:t>
    </dgm:pt>
    <dgm:pt modelId="{ED2210C9-AD8B-E34B-938D-84C230ECF88A}" type="parTrans" cxnId="{042BD811-1B21-6746-BE32-F41A003D5736}">
      <dgm:prSet/>
      <dgm:spPr/>
      <dgm:t>
        <a:bodyPr/>
        <a:lstStyle/>
        <a:p>
          <a:endParaRPr lang="en-US"/>
        </a:p>
      </dgm:t>
    </dgm:pt>
    <dgm:pt modelId="{C129893D-791E-8F4C-90CD-F5FF1FC5B68C}" type="sibTrans" cxnId="{042BD811-1B21-6746-BE32-F41A003D5736}">
      <dgm:prSet/>
      <dgm:spPr/>
      <dgm:t>
        <a:bodyPr/>
        <a:lstStyle/>
        <a:p>
          <a:endParaRPr lang="en-US"/>
        </a:p>
      </dgm:t>
    </dgm:pt>
    <dgm:pt modelId="{A68572C9-3221-7047-930F-2C0185D99857}">
      <dgm:prSet custT="1"/>
      <dgm:spPr/>
      <dgm:t>
        <a:bodyPr/>
        <a:lstStyle/>
        <a:p>
          <a:pPr algn="ctr"/>
          <a:r>
            <a:rPr lang="en-US" sz="2000" b="1" cap="small" dirty="0" err="1" smtClean="0"/>
            <a:t>Soporte</a:t>
          </a:r>
          <a:r>
            <a:rPr lang="en-US" sz="2000" b="1" cap="small" dirty="0" smtClean="0"/>
            <a:t> con </a:t>
          </a:r>
          <a:r>
            <a:rPr lang="en-US" sz="2000" b="1" cap="small" dirty="0" err="1" smtClean="0"/>
            <a:t>infraestructura</a:t>
          </a:r>
          <a:endParaRPr lang="en-US" sz="2000" b="1" cap="small" dirty="0"/>
        </a:p>
      </dgm:t>
    </dgm:pt>
    <dgm:pt modelId="{187ECD1A-2939-0C46-8286-43AED59236BD}" type="parTrans" cxnId="{163CC741-A583-3B4D-A87F-4EB4C3DF1113}">
      <dgm:prSet/>
      <dgm:spPr/>
      <dgm:t>
        <a:bodyPr/>
        <a:lstStyle/>
        <a:p>
          <a:endParaRPr lang="en-US"/>
        </a:p>
      </dgm:t>
    </dgm:pt>
    <dgm:pt modelId="{63030C74-5143-8A4E-84BC-24E3B0EBC2B6}" type="sibTrans" cxnId="{163CC741-A583-3B4D-A87F-4EB4C3DF1113}">
      <dgm:prSet/>
      <dgm:spPr/>
      <dgm:t>
        <a:bodyPr/>
        <a:lstStyle/>
        <a:p>
          <a:endParaRPr lang="en-US"/>
        </a:p>
      </dgm:t>
    </dgm:pt>
    <dgm:pt modelId="{12BDBA51-810D-3540-A709-8FC853A4B234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Misiones inseparables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7C2DE1-EED3-6B48-B750-FC47D4175749}" type="sibTrans" cxnId="{5C6DDB4F-8BF8-FF40-A964-2876B0FAF9DC}">
      <dgm:prSet/>
      <dgm:spPr/>
      <dgm:t>
        <a:bodyPr/>
        <a:lstStyle/>
        <a:p>
          <a:endParaRPr lang="en-US"/>
        </a:p>
      </dgm:t>
    </dgm:pt>
    <dgm:pt modelId="{BA6865E9-64E8-FD40-9D0D-CB88710E6F84}" type="parTrans" cxnId="{5C6DDB4F-8BF8-FF40-A964-2876B0FAF9DC}">
      <dgm:prSet/>
      <dgm:spPr/>
      <dgm:t>
        <a:bodyPr/>
        <a:lstStyle/>
        <a:p>
          <a:endParaRPr lang="en-US"/>
        </a:p>
      </dgm:t>
    </dgm:pt>
    <dgm:pt modelId="{5CB1E21C-4F61-F347-8E05-C18326A1C8EC}">
      <dgm:prSet custT="1"/>
      <dgm:spPr/>
      <dgm:t>
        <a:bodyPr/>
        <a:lstStyle/>
        <a:p>
          <a:pPr algn="ctr"/>
          <a:r>
            <a:rPr lang="en-US" sz="2000" b="1" cap="small" dirty="0" err="1" smtClean="0"/>
            <a:t>Productos</a:t>
          </a:r>
          <a:endParaRPr lang="en-US" sz="2000" b="1" cap="small" dirty="0"/>
        </a:p>
      </dgm:t>
    </dgm:pt>
    <dgm:pt modelId="{5E942058-7FE2-DA48-B151-0729502F18AE}">
      <dgm:prSet custT="1"/>
      <dgm:spPr/>
      <dgm:t>
        <a:bodyPr/>
        <a:lstStyle/>
        <a:p>
          <a:pPr algn="ctr"/>
          <a:r>
            <a:rPr lang="en-US" sz="2000" b="1" cap="small" dirty="0" err="1" smtClean="0"/>
            <a:t>Mejora</a:t>
          </a:r>
          <a:r>
            <a:rPr lang="en-US" sz="2000" b="1" cap="small" dirty="0" smtClean="0"/>
            <a:t> de </a:t>
          </a:r>
          <a:r>
            <a:rPr lang="en-US" sz="2000" b="1" cap="small" dirty="0" err="1" smtClean="0"/>
            <a:t>procesos</a:t>
          </a:r>
          <a:endParaRPr lang="en-US" sz="2000" b="1" cap="small" dirty="0"/>
        </a:p>
      </dgm:t>
    </dgm:pt>
    <dgm:pt modelId="{B1898628-940D-2443-8FEF-5E130C2F7C8D}">
      <dgm:prSet custT="1"/>
      <dgm:spPr/>
      <dgm:t>
        <a:bodyPr/>
        <a:lstStyle/>
        <a:p>
          <a:pPr algn="ctr"/>
          <a:r>
            <a:rPr lang="en-US" sz="2000" b="1" cap="small" dirty="0" err="1" smtClean="0"/>
            <a:t>Rentabilidad</a:t>
          </a:r>
          <a:r>
            <a:rPr lang="en-US" sz="2000" b="1" cap="small" dirty="0" smtClean="0"/>
            <a:t> </a:t>
          </a:r>
          <a:endParaRPr lang="en-US" sz="2000" b="1" cap="small" dirty="0"/>
        </a:p>
      </dgm:t>
    </dgm:pt>
    <dgm:pt modelId="{F2EF0B96-C37A-7E40-981E-D58465017AE0}">
      <dgm:prSet phldrT="[Text]" custT="1"/>
      <dgm:spPr/>
      <dgm:t>
        <a:bodyPr/>
        <a:lstStyle/>
        <a:p>
          <a:pPr algn="ctr"/>
          <a:r>
            <a:rPr lang="en-US" sz="2200" b="1" u="sng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INDUSTRIA</a:t>
          </a:r>
          <a:endParaRPr lang="en-US" sz="2200" b="1" u="sng" cap="all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72A755-888F-BA4C-B4CC-CE15F3F45807}" type="sibTrans" cxnId="{EFB1F5B9-85A7-CF4A-BD1A-848FE7C644DB}">
      <dgm:prSet/>
      <dgm:spPr/>
      <dgm:t>
        <a:bodyPr/>
        <a:lstStyle/>
        <a:p>
          <a:endParaRPr lang="en-US"/>
        </a:p>
      </dgm:t>
    </dgm:pt>
    <dgm:pt modelId="{81525152-C112-6B45-A72A-A439E75EEC14}" type="parTrans" cxnId="{EFB1F5B9-85A7-CF4A-BD1A-848FE7C644DB}">
      <dgm:prSet/>
      <dgm:spPr/>
      <dgm:t>
        <a:bodyPr/>
        <a:lstStyle/>
        <a:p>
          <a:endParaRPr lang="en-US"/>
        </a:p>
      </dgm:t>
    </dgm:pt>
    <dgm:pt modelId="{1841623F-084B-FA49-B071-975ED4566EE9}" type="sibTrans" cxnId="{C8CDEA69-1BF3-0E43-9E01-A84438E45B6A}">
      <dgm:prSet/>
      <dgm:spPr/>
      <dgm:t>
        <a:bodyPr/>
        <a:lstStyle/>
        <a:p>
          <a:endParaRPr lang="en-US"/>
        </a:p>
      </dgm:t>
    </dgm:pt>
    <dgm:pt modelId="{3D3BDC07-023E-A642-8959-ADC34C4DC6B8}" type="parTrans" cxnId="{C8CDEA69-1BF3-0E43-9E01-A84438E45B6A}">
      <dgm:prSet/>
      <dgm:spPr/>
      <dgm:t>
        <a:bodyPr/>
        <a:lstStyle/>
        <a:p>
          <a:endParaRPr lang="en-US"/>
        </a:p>
      </dgm:t>
    </dgm:pt>
    <dgm:pt modelId="{F1FA880B-2582-F54A-90F1-BE83551F1300}" type="sibTrans" cxnId="{0F2D308F-929A-9F41-9B2E-F2590E1F18F0}">
      <dgm:prSet/>
      <dgm:spPr/>
      <dgm:t>
        <a:bodyPr/>
        <a:lstStyle/>
        <a:p>
          <a:endParaRPr lang="en-US"/>
        </a:p>
      </dgm:t>
    </dgm:pt>
    <dgm:pt modelId="{07C23519-528D-C544-81BB-55E74369A33F}" type="parTrans" cxnId="{0F2D308F-929A-9F41-9B2E-F2590E1F18F0}">
      <dgm:prSet/>
      <dgm:spPr/>
      <dgm:t>
        <a:bodyPr/>
        <a:lstStyle/>
        <a:p>
          <a:endParaRPr lang="en-US"/>
        </a:p>
      </dgm:t>
    </dgm:pt>
    <dgm:pt modelId="{F22E165B-6B68-0944-AEF2-CA982CCA5238}" type="sibTrans" cxnId="{761A0943-F6DF-8D4E-8674-CBDFC5BDB897}">
      <dgm:prSet/>
      <dgm:spPr/>
      <dgm:t>
        <a:bodyPr/>
        <a:lstStyle/>
        <a:p>
          <a:endParaRPr lang="en-US"/>
        </a:p>
      </dgm:t>
    </dgm:pt>
    <dgm:pt modelId="{932A6F2B-F102-BE4B-ACD0-C5AFE6819488}" type="parTrans" cxnId="{761A0943-F6DF-8D4E-8674-CBDFC5BDB897}">
      <dgm:prSet/>
      <dgm:spPr/>
      <dgm:t>
        <a:bodyPr/>
        <a:lstStyle/>
        <a:p>
          <a:endParaRPr lang="en-US"/>
        </a:p>
      </dgm:t>
    </dgm:pt>
    <dgm:pt modelId="{01B4653E-57EB-2A42-9D9D-377D90E895B0}" type="pres">
      <dgm:prSet presAssocID="{F7349D86-BC40-014B-9CD1-DEC2C558E39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58478F-6448-6C4D-ADF6-A80A6A2F15F4}" type="pres">
      <dgm:prSet presAssocID="{F7349D86-BC40-014B-9CD1-DEC2C558E397}" presName="matrix" presStyleCnt="0"/>
      <dgm:spPr/>
      <dgm:t>
        <a:bodyPr/>
        <a:lstStyle/>
        <a:p>
          <a:endParaRPr lang="en-US"/>
        </a:p>
      </dgm:t>
    </dgm:pt>
    <dgm:pt modelId="{B08F5974-C4FD-1F4B-BCBA-768F3930B885}" type="pres">
      <dgm:prSet presAssocID="{F7349D86-BC40-014B-9CD1-DEC2C558E397}" presName="tile1" presStyleLbl="node1" presStyleIdx="0" presStyleCnt="4"/>
      <dgm:spPr/>
      <dgm:t>
        <a:bodyPr/>
        <a:lstStyle/>
        <a:p>
          <a:endParaRPr lang="en-US"/>
        </a:p>
      </dgm:t>
    </dgm:pt>
    <dgm:pt modelId="{3B4D586E-D018-FF4E-B85F-73B0DB922E93}" type="pres">
      <dgm:prSet presAssocID="{F7349D86-BC40-014B-9CD1-DEC2C558E39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3159CB-3251-6045-BE34-208DF93255C4}" type="pres">
      <dgm:prSet presAssocID="{F7349D86-BC40-014B-9CD1-DEC2C558E397}" presName="tile2" presStyleLbl="node1" presStyleIdx="1" presStyleCnt="4" custLinFactNeighborY="-4000"/>
      <dgm:spPr/>
      <dgm:t>
        <a:bodyPr/>
        <a:lstStyle/>
        <a:p>
          <a:endParaRPr lang="en-US"/>
        </a:p>
      </dgm:t>
    </dgm:pt>
    <dgm:pt modelId="{F96EBDFE-E80E-6047-9062-2B4DDB2FEFE4}" type="pres">
      <dgm:prSet presAssocID="{F7349D86-BC40-014B-9CD1-DEC2C558E39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2D960-9095-4B45-BF18-468C57B10F61}" type="pres">
      <dgm:prSet presAssocID="{F7349D86-BC40-014B-9CD1-DEC2C558E397}" presName="tile3" presStyleLbl="node1" presStyleIdx="2" presStyleCnt="4"/>
      <dgm:spPr/>
      <dgm:t>
        <a:bodyPr/>
        <a:lstStyle/>
        <a:p>
          <a:endParaRPr lang="en-US"/>
        </a:p>
      </dgm:t>
    </dgm:pt>
    <dgm:pt modelId="{EF806DDA-4981-9D45-AEB0-195ADCCD0E81}" type="pres">
      <dgm:prSet presAssocID="{F7349D86-BC40-014B-9CD1-DEC2C558E39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22C78-C8FC-C643-A9A8-6AF502CF9E61}" type="pres">
      <dgm:prSet presAssocID="{F7349D86-BC40-014B-9CD1-DEC2C558E397}" presName="tile4" presStyleLbl="node1" presStyleIdx="3" presStyleCnt="4" custLinFactNeighborY="3125"/>
      <dgm:spPr/>
      <dgm:t>
        <a:bodyPr/>
        <a:lstStyle/>
        <a:p>
          <a:endParaRPr lang="en-US"/>
        </a:p>
      </dgm:t>
    </dgm:pt>
    <dgm:pt modelId="{CF883793-42BA-3D4F-A229-E2AEF32F37EC}" type="pres">
      <dgm:prSet presAssocID="{F7349D86-BC40-014B-9CD1-DEC2C558E39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7BE74-527B-9B46-978A-803DF9C47E52}" type="pres">
      <dgm:prSet presAssocID="{F7349D86-BC40-014B-9CD1-DEC2C558E397}" presName="centerTile" presStyleLbl="fgShp" presStyleIdx="0" presStyleCnt="1" custScaleX="98485" custScaleY="9005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E0AAA5D0-EBEE-8442-B4F0-531F73AA4697}" srcId="{3E114FF9-EE4B-B942-A9A9-88FEA2E7016A}" destId="{550EB7F0-81EA-654A-B34D-5D9CF7A172F8}" srcOrd="3" destOrd="0" parTransId="{18D99B10-7F7C-DF49-9C5F-D982B6BFB805}" sibTransId="{ABBBB903-667E-EF45-AA5D-C01BE9817EA2}"/>
    <dgm:cxn modelId="{F6443A06-1616-4977-B65E-AAF8CC3C2239}" type="presOf" srcId="{617C7EDD-B6BE-664A-9BEE-7191DF5D5FA4}" destId="{CF883793-42BA-3D4F-A229-E2AEF32F37EC}" srcOrd="1" destOrd="0" presId="urn:microsoft.com/office/officeart/2005/8/layout/matrix1"/>
    <dgm:cxn modelId="{4AA821B5-FD24-4FDA-94FD-CE9203A9BF81}" type="presOf" srcId="{FFB0734D-DD04-8346-A305-DCCFE1DBBC37}" destId="{EF806DDA-4981-9D45-AEB0-195ADCCD0E81}" srcOrd="1" destOrd="3" presId="urn:microsoft.com/office/officeart/2005/8/layout/matrix1"/>
    <dgm:cxn modelId="{95817A90-1E25-491E-82A2-F4C6A0D343C0}" type="presOf" srcId="{9B4759A8-A63C-474D-A257-E0628F114119}" destId="{B08F5974-C4FD-1F4B-BCBA-768F3930B885}" srcOrd="0" destOrd="3" presId="urn:microsoft.com/office/officeart/2005/8/layout/matrix1"/>
    <dgm:cxn modelId="{A21D3A64-74B7-419B-9ED2-79845CF2D158}" type="presOf" srcId="{5AE3CF56-1081-8A45-B274-8B80935039F5}" destId="{49822C78-C8FC-C643-A9A8-6AF502CF9E61}" srcOrd="0" destOrd="3" presId="urn:microsoft.com/office/officeart/2005/8/layout/matrix1"/>
    <dgm:cxn modelId="{1216DF1F-FA90-43F7-B27E-3F7A6FD42F9D}" type="presOf" srcId="{9B4759A8-A63C-474D-A257-E0628F114119}" destId="{3B4D586E-D018-FF4E-B85F-73B0DB922E93}" srcOrd="1" destOrd="3" presId="urn:microsoft.com/office/officeart/2005/8/layout/matrix1"/>
    <dgm:cxn modelId="{042BD811-1B21-6746-BE32-F41A003D5736}" srcId="{3E114FF9-EE4B-B942-A9A9-88FEA2E7016A}" destId="{FFB0734D-DD04-8346-A305-DCCFE1DBBC37}" srcOrd="2" destOrd="0" parTransId="{ED2210C9-AD8B-E34B-938D-84C230ECF88A}" sibTransId="{C129893D-791E-8F4C-90CD-F5FF1FC5B68C}"/>
    <dgm:cxn modelId="{85713CAC-DC04-4986-9236-8C82E2612379}" type="presOf" srcId="{3D452339-F475-1341-9E4B-9D31B235F22E}" destId="{B08F5974-C4FD-1F4B-BCBA-768F3930B885}" srcOrd="0" destOrd="1" presId="urn:microsoft.com/office/officeart/2005/8/layout/matrix1"/>
    <dgm:cxn modelId="{785E3A05-3EBE-4ABD-B2C3-E088E5920AEF}" type="presOf" srcId="{3E114FF9-EE4B-B942-A9A9-88FEA2E7016A}" destId="{4DA2D960-9095-4B45-BF18-468C57B10F61}" srcOrd="0" destOrd="0" presId="urn:microsoft.com/office/officeart/2005/8/layout/matrix1"/>
    <dgm:cxn modelId="{1FB0C3EF-A30A-C340-A68E-F6C9C05A55C9}" srcId="{617C7EDD-B6BE-664A-9BEE-7191DF5D5FA4}" destId="{D819D546-F50A-6343-A4E5-609321F1732F}" srcOrd="0" destOrd="0" parTransId="{EBCDC564-B57D-2C49-9F22-925FEF13E155}" sibTransId="{03A4B9B8-FA9E-1340-97D6-A2B6B9A60A58}"/>
    <dgm:cxn modelId="{C8CDEA69-1BF3-0E43-9E01-A84438E45B6A}" srcId="{F2EF0B96-C37A-7E40-981E-D58465017AE0}" destId="{5CB1E21C-4F61-F347-8E05-C18326A1C8EC}" srcOrd="2" destOrd="0" parTransId="{3D3BDC07-023E-A642-8959-ADC34C4DC6B8}" sibTransId="{1841623F-084B-FA49-B071-975ED4566EE9}"/>
    <dgm:cxn modelId="{0F2D308F-929A-9F41-9B2E-F2590E1F18F0}" srcId="{F2EF0B96-C37A-7E40-981E-D58465017AE0}" destId="{5E942058-7FE2-DA48-B151-0729502F18AE}" srcOrd="1" destOrd="0" parTransId="{07C23519-528D-C544-81BB-55E74369A33F}" sibTransId="{F1FA880B-2582-F54A-90F1-BE83551F1300}"/>
    <dgm:cxn modelId="{1BDAA4BE-9BB7-4C7B-8B1F-3D08A2DE3FE3}" type="presOf" srcId="{7826099A-0275-9E48-A920-36092C62E61F}" destId="{B08F5974-C4FD-1F4B-BCBA-768F3930B885}" srcOrd="0" destOrd="2" presId="urn:microsoft.com/office/officeart/2005/8/layout/matrix1"/>
    <dgm:cxn modelId="{AACF6140-CD61-4B77-8599-4E7D1EC7E95B}" type="presOf" srcId="{5CB1E21C-4F61-F347-8E05-C18326A1C8EC}" destId="{F96EBDFE-E80E-6047-9062-2B4DDB2FEFE4}" srcOrd="1" destOrd="3" presId="urn:microsoft.com/office/officeart/2005/8/layout/matrix1"/>
    <dgm:cxn modelId="{8FF47F10-88B7-44D2-8C29-0C119AF585DB}" type="presOf" srcId="{31363ACA-3941-3642-8CB6-7FDA4E0B7E57}" destId="{49822C78-C8FC-C643-A9A8-6AF502CF9E61}" srcOrd="0" destOrd="2" presId="urn:microsoft.com/office/officeart/2005/8/layout/matrix1"/>
    <dgm:cxn modelId="{0C66B2F1-5380-4FCC-A97F-F7D64BE542CA}" type="presOf" srcId="{D1C8A5C6-3618-1A45-81BF-99E56646CBE3}" destId="{EF806DDA-4981-9D45-AEB0-195ADCCD0E81}" srcOrd="1" destOrd="1" presId="urn:microsoft.com/office/officeart/2005/8/layout/matrix1"/>
    <dgm:cxn modelId="{075D8A08-4E39-416F-BC2A-9C6AFF6EC91C}" type="presOf" srcId="{F2EF0B96-C37A-7E40-981E-D58465017AE0}" destId="{F96EBDFE-E80E-6047-9062-2B4DDB2FEFE4}" srcOrd="1" destOrd="0" presId="urn:microsoft.com/office/officeart/2005/8/layout/matrix1"/>
    <dgm:cxn modelId="{89AEF342-526F-F44E-AC66-B56178956CA5}" srcId="{617C7EDD-B6BE-664A-9BEE-7191DF5D5FA4}" destId="{31363ACA-3941-3642-8CB6-7FDA4E0B7E57}" srcOrd="1" destOrd="0" parTransId="{32B919FC-7764-1A44-ADC7-7E556A7F7FBE}" sibTransId="{FBCD616A-EA75-2C40-8676-FF4B6E7D819E}"/>
    <dgm:cxn modelId="{6B3A91C0-C0A4-4A4E-81E2-BAAEAC6C0430}" type="presOf" srcId="{617C7EDD-B6BE-664A-9BEE-7191DF5D5FA4}" destId="{49822C78-C8FC-C643-A9A8-6AF502CF9E61}" srcOrd="0" destOrd="0" presId="urn:microsoft.com/office/officeart/2005/8/layout/matrix1"/>
    <dgm:cxn modelId="{2751B3BF-00F9-B84D-9B9A-C483A33974C3}" srcId="{EE7E643B-5FB2-F941-8672-4570226571C3}" destId="{3D452339-F475-1341-9E4B-9D31B235F22E}" srcOrd="0" destOrd="0" parTransId="{6875F794-4902-AD4B-91C1-A56A1252A8CD}" sibTransId="{30AD8950-CC0A-384F-B439-43DAE9607F0C}"/>
    <dgm:cxn modelId="{2CC369BA-5C41-4AD3-AABA-67C5722FDF2C}" type="presOf" srcId="{D1C8A5C6-3618-1A45-81BF-99E56646CBE3}" destId="{4DA2D960-9095-4B45-BF18-468C57B10F61}" srcOrd="0" destOrd="1" presId="urn:microsoft.com/office/officeart/2005/8/layout/matrix1"/>
    <dgm:cxn modelId="{1F919696-BBFF-4157-BD5A-E639D7C67EC8}" type="presOf" srcId="{EE7E643B-5FB2-F941-8672-4570226571C3}" destId="{3B4D586E-D018-FF4E-B85F-73B0DB922E93}" srcOrd="1" destOrd="0" presId="urn:microsoft.com/office/officeart/2005/8/layout/matrix1"/>
    <dgm:cxn modelId="{940DDEFA-03A4-C440-A38E-0929E90A6CDC}" srcId="{EE7E643B-5FB2-F941-8672-4570226571C3}" destId="{7826099A-0275-9E48-A920-36092C62E61F}" srcOrd="1" destOrd="0" parTransId="{E79BE891-6714-444A-9D9A-339C777A7F33}" sibTransId="{148664EE-3C3D-C540-9FBA-B285401FE681}"/>
    <dgm:cxn modelId="{DB1419B5-2E29-44D9-A205-04D4B7778EE7}" type="presOf" srcId="{EE7E643B-5FB2-F941-8672-4570226571C3}" destId="{B08F5974-C4FD-1F4B-BCBA-768F3930B885}" srcOrd="0" destOrd="0" presId="urn:microsoft.com/office/officeart/2005/8/layout/matrix1"/>
    <dgm:cxn modelId="{82B4491F-3CC1-6B4F-93FE-1E37513C15A4}" srcId="{3E114FF9-EE4B-B942-A9A9-88FEA2E7016A}" destId="{D1C8A5C6-3618-1A45-81BF-99E56646CBE3}" srcOrd="0" destOrd="0" parTransId="{A9345AB0-9994-7A4C-8ABD-4DAD3F424A80}" sibTransId="{B3ABB52F-7274-344C-98AD-AF4AFDD70BF8}"/>
    <dgm:cxn modelId="{EF1FA7C6-F84D-444D-B05F-1002A6CCD292}" type="presOf" srcId="{5CB1E21C-4F61-F347-8E05-C18326A1C8EC}" destId="{243159CB-3251-6045-BE34-208DF93255C4}" srcOrd="0" destOrd="3" presId="urn:microsoft.com/office/officeart/2005/8/layout/matrix1"/>
    <dgm:cxn modelId="{343B1464-76B3-C346-8D05-B338D532CB2A}" srcId="{EE7E643B-5FB2-F941-8672-4570226571C3}" destId="{9B4759A8-A63C-474D-A257-E0628F114119}" srcOrd="2" destOrd="0" parTransId="{25AA4BB2-55F8-8840-BD6E-DBDCD88AA113}" sibTransId="{CADAC037-2021-7B4F-8B40-399BB338C659}"/>
    <dgm:cxn modelId="{1767036D-7A04-4A67-ABB6-FDD8301B0FBF}" type="presOf" srcId="{5AE3CF56-1081-8A45-B274-8B80935039F5}" destId="{CF883793-42BA-3D4F-A229-E2AEF32F37EC}" srcOrd="1" destOrd="3" presId="urn:microsoft.com/office/officeart/2005/8/layout/matrix1"/>
    <dgm:cxn modelId="{5C6DDB4F-8BF8-FF40-A964-2876B0FAF9DC}" srcId="{F7349D86-BC40-014B-9CD1-DEC2C558E397}" destId="{12BDBA51-810D-3540-A709-8FC853A4B234}" srcOrd="0" destOrd="0" parTransId="{BA6865E9-64E8-FD40-9D0D-CB88710E6F84}" sibTransId="{017C2DE1-EED3-6B48-B750-FC47D4175749}"/>
    <dgm:cxn modelId="{3B18AAEE-394A-426E-844C-269870FFC8DC}" type="presOf" srcId="{7826099A-0275-9E48-A920-36092C62E61F}" destId="{3B4D586E-D018-FF4E-B85F-73B0DB922E93}" srcOrd="1" destOrd="2" presId="urn:microsoft.com/office/officeart/2005/8/layout/matrix1"/>
    <dgm:cxn modelId="{892CB7D1-F6BF-1847-AF74-BFB265879EC2}" srcId="{12BDBA51-810D-3540-A709-8FC853A4B234}" destId="{EE7E643B-5FB2-F941-8672-4570226571C3}" srcOrd="0" destOrd="0" parTransId="{D837B6A6-D947-534A-BED6-A7552D7622D9}" sibTransId="{9D26F0A8-C14C-C943-A76A-7A447720449B}"/>
    <dgm:cxn modelId="{13990527-9848-48BA-827B-FFAC66DAA557}" type="presOf" srcId="{550EB7F0-81EA-654A-B34D-5D9CF7A172F8}" destId="{EF806DDA-4981-9D45-AEB0-195ADCCD0E81}" srcOrd="1" destOrd="4" presId="urn:microsoft.com/office/officeart/2005/8/layout/matrix1"/>
    <dgm:cxn modelId="{E464AADF-0290-BE49-9078-FAF4B344A97C}" srcId="{12BDBA51-810D-3540-A709-8FC853A4B234}" destId="{3E114FF9-EE4B-B942-A9A9-88FEA2E7016A}" srcOrd="2" destOrd="0" parTransId="{50B4DCA6-518C-784C-AE98-6F4225179F85}" sibTransId="{48484CFD-215B-8847-ABA2-5AB9967DC517}"/>
    <dgm:cxn modelId="{51DDEB36-4931-47A1-B5FB-BE89D6C555AE}" type="presOf" srcId="{12BDBA51-810D-3540-A709-8FC853A4B234}" destId="{4C07BE74-527B-9B46-978A-803DF9C47E52}" srcOrd="0" destOrd="0" presId="urn:microsoft.com/office/officeart/2005/8/layout/matrix1"/>
    <dgm:cxn modelId="{C944A381-E1A0-D94E-8810-F64D85CA7761}" srcId="{617C7EDD-B6BE-664A-9BEE-7191DF5D5FA4}" destId="{5AE3CF56-1081-8A45-B274-8B80935039F5}" srcOrd="2" destOrd="0" parTransId="{DC7A5A76-DDBB-CD46-B72C-8854E0B8F372}" sibTransId="{307AA1F9-76B6-2F4A-B234-EC1384C0124D}"/>
    <dgm:cxn modelId="{E629BCDF-DDD6-40E5-9FF8-D86C1BCE7706}" type="presOf" srcId="{FFB0734D-DD04-8346-A305-DCCFE1DBBC37}" destId="{4DA2D960-9095-4B45-BF18-468C57B10F61}" srcOrd="0" destOrd="3" presId="urn:microsoft.com/office/officeart/2005/8/layout/matrix1"/>
    <dgm:cxn modelId="{1D3B5FD4-986D-4452-8C3C-89E0AE877F74}" type="presOf" srcId="{F2EF0B96-C37A-7E40-981E-D58465017AE0}" destId="{243159CB-3251-6045-BE34-208DF93255C4}" srcOrd="0" destOrd="0" presId="urn:microsoft.com/office/officeart/2005/8/layout/matrix1"/>
    <dgm:cxn modelId="{EFB1F5B9-85A7-CF4A-BD1A-848FE7C644DB}" srcId="{12BDBA51-810D-3540-A709-8FC853A4B234}" destId="{F2EF0B96-C37A-7E40-981E-D58465017AE0}" srcOrd="1" destOrd="0" parTransId="{81525152-C112-6B45-A72A-A439E75EEC14}" sibTransId="{6F72A755-888F-BA4C-B4CC-CE15F3F45807}"/>
    <dgm:cxn modelId="{0C459EA7-F123-4121-A099-3916E7D2130C}" type="presOf" srcId="{F7349D86-BC40-014B-9CD1-DEC2C558E397}" destId="{01B4653E-57EB-2A42-9D9D-377D90E895B0}" srcOrd="0" destOrd="0" presId="urn:microsoft.com/office/officeart/2005/8/layout/matrix1"/>
    <dgm:cxn modelId="{CBA43426-E84D-4776-A92D-6CC9E925749C}" type="presOf" srcId="{3D452339-F475-1341-9E4B-9D31B235F22E}" destId="{3B4D586E-D018-FF4E-B85F-73B0DB922E93}" srcOrd="1" destOrd="1" presId="urn:microsoft.com/office/officeart/2005/8/layout/matrix1"/>
    <dgm:cxn modelId="{2CA8C2A1-3E38-4286-860E-A8D12004E803}" type="presOf" srcId="{B1898628-940D-2443-8FEF-5E130C2F7C8D}" destId="{243159CB-3251-6045-BE34-208DF93255C4}" srcOrd="0" destOrd="1" presId="urn:microsoft.com/office/officeart/2005/8/layout/matrix1"/>
    <dgm:cxn modelId="{93A76ED9-255B-4825-BC5A-4238FBC299C0}" type="presOf" srcId="{B1898628-940D-2443-8FEF-5E130C2F7C8D}" destId="{F96EBDFE-E80E-6047-9062-2B4DDB2FEFE4}" srcOrd="1" destOrd="1" presId="urn:microsoft.com/office/officeart/2005/8/layout/matrix1"/>
    <dgm:cxn modelId="{00B25113-9427-445B-B600-D6961E4B4F64}" type="presOf" srcId="{31363ACA-3941-3642-8CB6-7FDA4E0B7E57}" destId="{CF883793-42BA-3D4F-A229-E2AEF32F37EC}" srcOrd="1" destOrd="2" presId="urn:microsoft.com/office/officeart/2005/8/layout/matrix1"/>
    <dgm:cxn modelId="{76CAC21F-C786-4819-A998-E2D7D0F4CB34}" type="presOf" srcId="{5E942058-7FE2-DA48-B151-0729502F18AE}" destId="{F96EBDFE-E80E-6047-9062-2B4DDB2FEFE4}" srcOrd="1" destOrd="2" presId="urn:microsoft.com/office/officeart/2005/8/layout/matrix1"/>
    <dgm:cxn modelId="{8C229465-B16F-4A75-AC9A-5093C9A718F9}" type="presOf" srcId="{A68572C9-3221-7047-930F-2C0185D99857}" destId="{EF806DDA-4981-9D45-AEB0-195ADCCD0E81}" srcOrd="1" destOrd="2" presId="urn:microsoft.com/office/officeart/2005/8/layout/matrix1"/>
    <dgm:cxn modelId="{761A0943-F6DF-8D4E-8674-CBDFC5BDB897}" srcId="{F2EF0B96-C37A-7E40-981E-D58465017AE0}" destId="{B1898628-940D-2443-8FEF-5E130C2F7C8D}" srcOrd="0" destOrd="0" parTransId="{932A6F2B-F102-BE4B-ACD0-C5AFE6819488}" sibTransId="{F22E165B-6B68-0944-AEF2-CA982CCA5238}"/>
    <dgm:cxn modelId="{F0E52D87-F36C-40CD-B2DE-3F59B8E07569}" type="presOf" srcId="{3E114FF9-EE4B-B942-A9A9-88FEA2E7016A}" destId="{EF806DDA-4981-9D45-AEB0-195ADCCD0E81}" srcOrd="1" destOrd="0" presId="urn:microsoft.com/office/officeart/2005/8/layout/matrix1"/>
    <dgm:cxn modelId="{C2993612-548B-495E-B602-B1918CE0C774}" type="presOf" srcId="{A68572C9-3221-7047-930F-2C0185D99857}" destId="{4DA2D960-9095-4B45-BF18-468C57B10F61}" srcOrd="0" destOrd="2" presId="urn:microsoft.com/office/officeart/2005/8/layout/matrix1"/>
    <dgm:cxn modelId="{DAA4B178-4B3F-4AD2-A70A-013777C4A0F6}" type="presOf" srcId="{D819D546-F50A-6343-A4E5-609321F1732F}" destId="{CF883793-42BA-3D4F-A229-E2AEF32F37EC}" srcOrd="1" destOrd="1" presId="urn:microsoft.com/office/officeart/2005/8/layout/matrix1"/>
    <dgm:cxn modelId="{4D80550A-CC0A-2944-8ECC-5CCD1677DD9E}" srcId="{12BDBA51-810D-3540-A709-8FC853A4B234}" destId="{617C7EDD-B6BE-664A-9BEE-7191DF5D5FA4}" srcOrd="3" destOrd="0" parTransId="{37F0B918-088F-954B-92AC-79A8DC07A2CB}" sibTransId="{F5B06D54-CB3A-424C-92A3-DFAFE77ACB8E}"/>
    <dgm:cxn modelId="{163CC741-A583-3B4D-A87F-4EB4C3DF1113}" srcId="{3E114FF9-EE4B-B942-A9A9-88FEA2E7016A}" destId="{A68572C9-3221-7047-930F-2C0185D99857}" srcOrd="1" destOrd="0" parTransId="{187ECD1A-2939-0C46-8286-43AED59236BD}" sibTransId="{63030C74-5143-8A4E-84BC-24E3B0EBC2B6}"/>
    <dgm:cxn modelId="{ECF52CE1-2264-4C06-91E0-56908D897748}" type="presOf" srcId="{D819D546-F50A-6343-A4E5-609321F1732F}" destId="{49822C78-C8FC-C643-A9A8-6AF502CF9E61}" srcOrd="0" destOrd="1" presId="urn:microsoft.com/office/officeart/2005/8/layout/matrix1"/>
    <dgm:cxn modelId="{62350F71-B9F5-4776-B65D-45FE74735795}" type="presOf" srcId="{550EB7F0-81EA-654A-B34D-5D9CF7A172F8}" destId="{4DA2D960-9095-4B45-BF18-468C57B10F61}" srcOrd="0" destOrd="4" presId="urn:microsoft.com/office/officeart/2005/8/layout/matrix1"/>
    <dgm:cxn modelId="{1D006F05-8A15-4AF3-8C8D-723BED37BDE2}" type="presOf" srcId="{5E942058-7FE2-DA48-B151-0729502F18AE}" destId="{243159CB-3251-6045-BE34-208DF93255C4}" srcOrd="0" destOrd="2" presId="urn:microsoft.com/office/officeart/2005/8/layout/matrix1"/>
    <dgm:cxn modelId="{29CCD73D-D199-4480-B02A-14809264D520}" type="presParOf" srcId="{01B4653E-57EB-2A42-9D9D-377D90E895B0}" destId="{B858478F-6448-6C4D-ADF6-A80A6A2F15F4}" srcOrd="0" destOrd="0" presId="urn:microsoft.com/office/officeart/2005/8/layout/matrix1"/>
    <dgm:cxn modelId="{D20F4431-A958-48BF-AA61-AE61A17163D7}" type="presParOf" srcId="{B858478F-6448-6C4D-ADF6-A80A6A2F15F4}" destId="{B08F5974-C4FD-1F4B-BCBA-768F3930B885}" srcOrd="0" destOrd="0" presId="urn:microsoft.com/office/officeart/2005/8/layout/matrix1"/>
    <dgm:cxn modelId="{BB1EDECC-ED69-4164-A70B-0BDD35E51A6D}" type="presParOf" srcId="{B858478F-6448-6C4D-ADF6-A80A6A2F15F4}" destId="{3B4D586E-D018-FF4E-B85F-73B0DB922E93}" srcOrd="1" destOrd="0" presId="urn:microsoft.com/office/officeart/2005/8/layout/matrix1"/>
    <dgm:cxn modelId="{AA60C62E-B4FF-4BC3-89C2-84B0B3FBAB35}" type="presParOf" srcId="{B858478F-6448-6C4D-ADF6-A80A6A2F15F4}" destId="{243159CB-3251-6045-BE34-208DF93255C4}" srcOrd="2" destOrd="0" presId="urn:microsoft.com/office/officeart/2005/8/layout/matrix1"/>
    <dgm:cxn modelId="{21750625-C2CB-4C4F-B6D6-B03E93CC6DB1}" type="presParOf" srcId="{B858478F-6448-6C4D-ADF6-A80A6A2F15F4}" destId="{F96EBDFE-E80E-6047-9062-2B4DDB2FEFE4}" srcOrd="3" destOrd="0" presId="urn:microsoft.com/office/officeart/2005/8/layout/matrix1"/>
    <dgm:cxn modelId="{0A2CB5BE-2020-48B3-9CDA-FA5DCF56552A}" type="presParOf" srcId="{B858478F-6448-6C4D-ADF6-A80A6A2F15F4}" destId="{4DA2D960-9095-4B45-BF18-468C57B10F61}" srcOrd="4" destOrd="0" presId="urn:microsoft.com/office/officeart/2005/8/layout/matrix1"/>
    <dgm:cxn modelId="{5D87A694-76FC-4983-A41D-E36AEED0C6F0}" type="presParOf" srcId="{B858478F-6448-6C4D-ADF6-A80A6A2F15F4}" destId="{EF806DDA-4981-9D45-AEB0-195ADCCD0E81}" srcOrd="5" destOrd="0" presId="urn:microsoft.com/office/officeart/2005/8/layout/matrix1"/>
    <dgm:cxn modelId="{3BCEEADD-A759-4FD7-8139-A1524836234E}" type="presParOf" srcId="{B858478F-6448-6C4D-ADF6-A80A6A2F15F4}" destId="{49822C78-C8FC-C643-A9A8-6AF502CF9E61}" srcOrd="6" destOrd="0" presId="urn:microsoft.com/office/officeart/2005/8/layout/matrix1"/>
    <dgm:cxn modelId="{961A56BF-E4BB-4659-9E10-4E9D22F98804}" type="presParOf" srcId="{B858478F-6448-6C4D-ADF6-A80A6A2F15F4}" destId="{CF883793-42BA-3D4F-A229-E2AEF32F37EC}" srcOrd="7" destOrd="0" presId="urn:microsoft.com/office/officeart/2005/8/layout/matrix1"/>
    <dgm:cxn modelId="{417BE9E3-155F-435E-AB9B-D53785684804}" type="presParOf" srcId="{01B4653E-57EB-2A42-9D9D-377D90E895B0}" destId="{4C07BE74-527B-9B46-978A-803DF9C47E52}" srcOrd="1" destOrd="0" presId="urn:microsoft.com/office/officeart/2005/8/layout/matrix1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946200-3AD9-4CB0-8509-E82E22C6FFFF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8AE6264-F731-4B41-99AE-B16A4EAAB245}">
      <dgm:prSet/>
      <dgm:spPr/>
      <dgm:t>
        <a:bodyPr/>
        <a:lstStyle/>
        <a:p>
          <a:pPr rtl="0"/>
          <a:r>
            <a:rPr lang="en-US" b="1" dirty="0" err="1" smtClean="0"/>
            <a:t>Evaluación</a:t>
          </a:r>
          <a:r>
            <a:rPr lang="en-US" b="1" dirty="0" smtClean="0"/>
            <a:t> </a:t>
          </a:r>
          <a:r>
            <a:rPr lang="en-US" b="0" dirty="0" smtClean="0"/>
            <a:t>de </a:t>
          </a:r>
          <a:r>
            <a:rPr lang="en-US" b="0" dirty="0" err="1" smtClean="0"/>
            <a:t>propiedad</a:t>
          </a:r>
          <a:r>
            <a:rPr lang="en-US" b="0" dirty="0" smtClean="0"/>
            <a:t> </a:t>
          </a:r>
          <a:r>
            <a:rPr lang="en-US" b="0" dirty="0" err="1" smtClean="0"/>
            <a:t>intelectual</a:t>
          </a:r>
          <a:r>
            <a:rPr lang="en-US" b="0" dirty="0" smtClean="0"/>
            <a:t> (IP) en </a:t>
          </a:r>
          <a:r>
            <a:rPr lang="en-US" b="0" dirty="0" err="1" smtClean="0"/>
            <a:t>tecnologías</a:t>
          </a:r>
          <a:r>
            <a:rPr lang="en-US" b="0" dirty="0" smtClean="0"/>
            <a:t> </a:t>
          </a:r>
          <a:r>
            <a:rPr lang="en-US" b="0" dirty="0" err="1" smtClean="0"/>
            <a:t>aplicadads</a:t>
          </a:r>
          <a:r>
            <a:rPr lang="en-US" b="0" dirty="0" smtClean="0"/>
            <a:t> a la </a:t>
          </a:r>
          <a:r>
            <a:rPr lang="en-US" b="0" dirty="0" err="1" smtClean="0"/>
            <a:t>salud</a:t>
          </a:r>
          <a:endParaRPr lang="en-US" b="0" dirty="0"/>
        </a:p>
      </dgm:t>
    </dgm:pt>
    <dgm:pt modelId="{6812EF15-D39A-41CD-A73E-8746C67457D5}" type="parTrans" cxnId="{4F06843B-70EF-48EB-B75D-F25BB5E195DA}">
      <dgm:prSet/>
      <dgm:spPr/>
      <dgm:t>
        <a:bodyPr/>
        <a:lstStyle/>
        <a:p>
          <a:endParaRPr lang="en-US"/>
        </a:p>
      </dgm:t>
    </dgm:pt>
    <dgm:pt modelId="{7D201905-F4A7-4098-B4EB-AA2A091AC4FF}" type="sibTrans" cxnId="{4F06843B-70EF-48EB-B75D-F25BB5E195DA}">
      <dgm:prSet/>
      <dgm:spPr/>
      <dgm:t>
        <a:bodyPr/>
        <a:lstStyle/>
        <a:p>
          <a:endParaRPr lang="en-US"/>
        </a:p>
      </dgm:t>
    </dgm:pt>
    <dgm:pt modelId="{A4AF428E-ED82-4401-989D-3361195B1F5E}">
      <dgm:prSet/>
      <dgm:spPr/>
      <dgm:t>
        <a:bodyPr/>
        <a:lstStyle/>
        <a:p>
          <a:pPr rtl="0"/>
          <a:r>
            <a:rPr lang="en-US" b="1" dirty="0" err="1" smtClean="0"/>
            <a:t>Identificación</a:t>
          </a:r>
          <a:r>
            <a:rPr lang="en-US" b="0" dirty="0" smtClean="0"/>
            <a:t> de </a:t>
          </a:r>
          <a:r>
            <a:rPr lang="en-US" b="0" dirty="0" err="1" smtClean="0"/>
            <a:t>fondos</a:t>
          </a:r>
          <a:r>
            <a:rPr lang="en-US" b="0" dirty="0" smtClean="0"/>
            <a:t> </a:t>
          </a:r>
          <a:r>
            <a:rPr lang="en-US" b="0" dirty="0" err="1" smtClean="0"/>
            <a:t>para</a:t>
          </a:r>
          <a:r>
            <a:rPr lang="en-US" b="0" dirty="0" smtClean="0"/>
            <a:t> IP </a:t>
          </a:r>
          <a:r>
            <a:rPr lang="en-US" b="0" dirty="0" err="1" smtClean="0"/>
            <a:t>relevantes</a:t>
          </a:r>
          <a:r>
            <a:rPr lang="en-US" b="0" dirty="0" smtClean="0"/>
            <a:t> </a:t>
          </a:r>
          <a:r>
            <a:rPr lang="en-US" b="0" dirty="0" err="1" smtClean="0"/>
            <a:t>para</a:t>
          </a:r>
          <a:r>
            <a:rPr lang="en-US" b="0" dirty="0" smtClean="0"/>
            <a:t> el </a:t>
          </a:r>
          <a:r>
            <a:rPr lang="en-US" b="0" dirty="0" err="1" smtClean="0"/>
            <a:t>mercado</a:t>
          </a:r>
          <a:r>
            <a:rPr lang="en-US" b="0" dirty="0" smtClean="0"/>
            <a:t> </a:t>
          </a:r>
          <a:endParaRPr lang="en-US" dirty="0"/>
        </a:p>
      </dgm:t>
    </dgm:pt>
    <dgm:pt modelId="{8EA485A5-F279-41AA-9431-9496439749AC}" type="parTrans" cxnId="{2C467397-D1FE-4841-A0D2-91E8AE50C603}">
      <dgm:prSet/>
      <dgm:spPr/>
      <dgm:t>
        <a:bodyPr/>
        <a:lstStyle/>
        <a:p>
          <a:endParaRPr lang="en-US"/>
        </a:p>
      </dgm:t>
    </dgm:pt>
    <dgm:pt modelId="{DC1A1D82-C82B-4415-AEE0-F030E3133AD3}" type="sibTrans" cxnId="{2C467397-D1FE-4841-A0D2-91E8AE50C603}">
      <dgm:prSet/>
      <dgm:spPr/>
      <dgm:t>
        <a:bodyPr/>
        <a:lstStyle/>
        <a:p>
          <a:endParaRPr lang="en-US"/>
        </a:p>
      </dgm:t>
    </dgm:pt>
    <dgm:pt modelId="{06137CB8-AF28-4696-A169-2C32564CC0C4}">
      <dgm:prSet/>
      <dgm:spPr/>
      <dgm:t>
        <a:bodyPr/>
        <a:lstStyle/>
        <a:p>
          <a:pPr rtl="0"/>
          <a:r>
            <a:rPr lang="en-US" b="1" dirty="0" err="1" smtClean="0"/>
            <a:t>Crecimiento</a:t>
          </a:r>
          <a:r>
            <a:rPr lang="en-US" b="1" dirty="0" smtClean="0"/>
            <a:t> </a:t>
          </a:r>
          <a:r>
            <a:rPr lang="en-US" b="0" dirty="0" smtClean="0"/>
            <a:t>y </a:t>
          </a:r>
          <a:r>
            <a:rPr lang="en-US" b="0" dirty="0" err="1" smtClean="0"/>
            <a:t>comercialización</a:t>
          </a:r>
          <a:r>
            <a:rPr lang="en-US" b="0" dirty="0" smtClean="0"/>
            <a:t> de </a:t>
          </a:r>
          <a:r>
            <a:rPr lang="en-US" b="0" dirty="0" err="1" smtClean="0"/>
            <a:t>empresas</a:t>
          </a:r>
          <a:r>
            <a:rPr lang="en-US" b="0" dirty="0" smtClean="0"/>
            <a:t> y </a:t>
          </a:r>
          <a:r>
            <a:rPr lang="en-US" b="0" dirty="0" err="1" smtClean="0"/>
            <a:t>productos</a:t>
          </a:r>
          <a:endParaRPr lang="en-US" b="0" dirty="0"/>
        </a:p>
      </dgm:t>
    </dgm:pt>
    <dgm:pt modelId="{D099B60E-F8C7-4F30-BCF4-8202D6FD2BDD}" type="parTrans" cxnId="{1507E0D9-96BD-423F-BFEC-3927440CE405}">
      <dgm:prSet/>
      <dgm:spPr/>
      <dgm:t>
        <a:bodyPr/>
        <a:lstStyle/>
        <a:p>
          <a:endParaRPr lang="en-US"/>
        </a:p>
      </dgm:t>
    </dgm:pt>
    <dgm:pt modelId="{2792850A-4717-42CC-9C94-14F08C295D13}" type="sibTrans" cxnId="{1507E0D9-96BD-423F-BFEC-3927440CE405}">
      <dgm:prSet/>
      <dgm:spPr/>
      <dgm:t>
        <a:bodyPr/>
        <a:lstStyle/>
        <a:p>
          <a:endParaRPr lang="en-US"/>
        </a:p>
      </dgm:t>
    </dgm:pt>
    <dgm:pt modelId="{20861E60-3561-4CCE-A2AF-B67B15186474}" type="pres">
      <dgm:prSet presAssocID="{19946200-3AD9-4CB0-8509-E82E22C6FFF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FFA6F9-D988-4EEB-AE84-191CA4909F2F}" type="pres">
      <dgm:prSet presAssocID="{19946200-3AD9-4CB0-8509-E82E22C6FFFF}" presName="arrow" presStyleLbl="bgShp" presStyleIdx="0" presStyleCnt="1" custScaleX="117647" custLinFactNeighborX="-7996" custLinFactNeighborY="-12680"/>
      <dgm:spPr/>
      <dgm:t>
        <a:bodyPr/>
        <a:lstStyle/>
        <a:p>
          <a:endParaRPr lang="en-US"/>
        </a:p>
      </dgm:t>
    </dgm:pt>
    <dgm:pt modelId="{E945FF23-EB1A-4713-98A6-071E4C7ED119}" type="pres">
      <dgm:prSet presAssocID="{19946200-3AD9-4CB0-8509-E82E22C6FFFF}" presName="linearProcess" presStyleCnt="0"/>
      <dgm:spPr/>
      <dgm:t>
        <a:bodyPr/>
        <a:lstStyle/>
        <a:p>
          <a:endParaRPr lang="en-US"/>
        </a:p>
      </dgm:t>
    </dgm:pt>
    <dgm:pt modelId="{E2161F8C-8B05-406E-AE3A-182382930F37}" type="pres">
      <dgm:prSet presAssocID="{18AE6264-F731-4B41-99AE-B16A4EAAB24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A9E25-1C33-489A-A3E1-9E72DC54FBC8}" type="pres">
      <dgm:prSet presAssocID="{7D201905-F4A7-4098-B4EB-AA2A091AC4FF}" presName="sibTrans" presStyleCnt="0"/>
      <dgm:spPr/>
      <dgm:t>
        <a:bodyPr/>
        <a:lstStyle/>
        <a:p>
          <a:endParaRPr lang="en-US"/>
        </a:p>
      </dgm:t>
    </dgm:pt>
    <dgm:pt modelId="{4C277F21-2F9C-41F6-8D23-0B89B8C89877}" type="pres">
      <dgm:prSet presAssocID="{A4AF428E-ED82-4401-989D-3361195B1F5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69841-23A3-4BCD-B88C-D5421BAE3977}" type="pres">
      <dgm:prSet presAssocID="{DC1A1D82-C82B-4415-AEE0-F030E3133AD3}" presName="sibTrans" presStyleCnt="0"/>
      <dgm:spPr/>
      <dgm:t>
        <a:bodyPr/>
        <a:lstStyle/>
        <a:p>
          <a:endParaRPr lang="en-US"/>
        </a:p>
      </dgm:t>
    </dgm:pt>
    <dgm:pt modelId="{FD0CC0D4-05C2-48E5-9661-9C3838C01DE9}" type="pres">
      <dgm:prSet presAssocID="{06137CB8-AF28-4696-A169-2C32564CC0C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BA55A0-0AFE-0543-9F88-1F7A16F51A27}" type="presOf" srcId="{A4AF428E-ED82-4401-989D-3361195B1F5E}" destId="{4C277F21-2F9C-41F6-8D23-0B89B8C89877}" srcOrd="0" destOrd="0" presId="urn:microsoft.com/office/officeart/2005/8/layout/hProcess9"/>
    <dgm:cxn modelId="{2C467397-D1FE-4841-A0D2-91E8AE50C603}" srcId="{19946200-3AD9-4CB0-8509-E82E22C6FFFF}" destId="{A4AF428E-ED82-4401-989D-3361195B1F5E}" srcOrd="1" destOrd="0" parTransId="{8EA485A5-F279-41AA-9431-9496439749AC}" sibTransId="{DC1A1D82-C82B-4415-AEE0-F030E3133AD3}"/>
    <dgm:cxn modelId="{CC9019A2-F7A3-0648-A3D2-540F89FBAC2E}" type="presOf" srcId="{19946200-3AD9-4CB0-8509-E82E22C6FFFF}" destId="{20861E60-3561-4CCE-A2AF-B67B15186474}" srcOrd="0" destOrd="0" presId="urn:microsoft.com/office/officeart/2005/8/layout/hProcess9"/>
    <dgm:cxn modelId="{1507E0D9-96BD-423F-BFEC-3927440CE405}" srcId="{19946200-3AD9-4CB0-8509-E82E22C6FFFF}" destId="{06137CB8-AF28-4696-A169-2C32564CC0C4}" srcOrd="2" destOrd="0" parTransId="{D099B60E-F8C7-4F30-BCF4-8202D6FD2BDD}" sibTransId="{2792850A-4717-42CC-9C94-14F08C295D13}"/>
    <dgm:cxn modelId="{1AB1BE87-F4B0-364A-BFDB-06CB126B5D3B}" type="presOf" srcId="{06137CB8-AF28-4696-A169-2C32564CC0C4}" destId="{FD0CC0D4-05C2-48E5-9661-9C3838C01DE9}" srcOrd="0" destOrd="0" presId="urn:microsoft.com/office/officeart/2005/8/layout/hProcess9"/>
    <dgm:cxn modelId="{23B513FA-AF2C-4346-ABD9-6F8D9D114E51}" type="presOf" srcId="{18AE6264-F731-4B41-99AE-B16A4EAAB245}" destId="{E2161F8C-8B05-406E-AE3A-182382930F37}" srcOrd="0" destOrd="0" presId="urn:microsoft.com/office/officeart/2005/8/layout/hProcess9"/>
    <dgm:cxn modelId="{4F06843B-70EF-48EB-B75D-F25BB5E195DA}" srcId="{19946200-3AD9-4CB0-8509-E82E22C6FFFF}" destId="{18AE6264-F731-4B41-99AE-B16A4EAAB245}" srcOrd="0" destOrd="0" parTransId="{6812EF15-D39A-41CD-A73E-8746C67457D5}" sibTransId="{7D201905-F4A7-4098-B4EB-AA2A091AC4FF}"/>
    <dgm:cxn modelId="{BC6A65EB-0653-5B41-B0E0-37CFEB8EC589}" type="presParOf" srcId="{20861E60-3561-4CCE-A2AF-B67B15186474}" destId="{8CFFA6F9-D988-4EEB-AE84-191CA4909F2F}" srcOrd="0" destOrd="0" presId="urn:microsoft.com/office/officeart/2005/8/layout/hProcess9"/>
    <dgm:cxn modelId="{7413B3F7-77EA-1740-9265-72DE44B88C34}" type="presParOf" srcId="{20861E60-3561-4CCE-A2AF-B67B15186474}" destId="{E945FF23-EB1A-4713-98A6-071E4C7ED119}" srcOrd="1" destOrd="0" presId="urn:microsoft.com/office/officeart/2005/8/layout/hProcess9"/>
    <dgm:cxn modelId="{61E70199-4005-1247-A0AF-1DD0AD44C0A6}" type="presParOf" srcId="{E945FF23-EB1A-4713-98A6-071E4C7ED119}" destId="{E2161F8C-8B05-406E-AE3A-182382930F37}" srcOrd="0" destOrd="0" presId="urn:microsoft.com/office/officeart/2005/8/layout/hProcess9"/>
    <dgm:cxn modelId="{7B26E04B-388F-CA42-A753-16F35479F020}" type="presParOf" srcId="{E945FF23-EB1A-4713-98A6-071E4C7ED119}" destId="{37DA9E25-1C33-489A-A3E1-9E72DC54FBC8}" srcOrd="1" destOrd="0" presId="urn:microsoft.com/office/officeart/2005/8/layout/hProcess9"/>
    <dgm:cxn modelId="{930CD35D-F3C6-1D47-B6D6-C373632CB828}" type="presParOf" srcId="{E945FF23-EB1A-4713-98A6-071E4C7ED119}" destId="{4C277F21-2F9C-41F6-8D23-0B89B8C89877}" srcOrd="2" destOrd="0" presId="urn:microsoft.com/office/officeart/2005/8/layout/hProcess9"/>
    <dgm:cxn modelId="{CD6BE048-7E83-2A4E-911B-503A54F04AAC}" type="presParOf" srcId="{E945FF23-EB1A-4713-98A6-071E4C7ED119}" destId="{00069841-23A3-4BCD-B88C-D5421BAE3977}" srcOrd="3" destOrd="0" presId="urn:microsoft.com/office/officeart/2005/8/layout/hProcess9"/>
    <dgm:cxn modelId="{1D35C3B5-EC64-6E4F-83F4-DDAEAE552351}" type="presParOf" srcId="{E945FF23-EB1A-4713-98A6-071E4C7ED119}" destId="{FD0CC0D4-05C2-48E5-9661-9C3838C01DE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4DEF64-FF8A-9145-B3A4-FCE4BDAEA52B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8BA98481-118A-8348-A0F5-8DB57F56440A}">
      <dgm:prSet phldrT="[Text]"/>
      <dgm:spPr/>
      <dgm:t>
        <a:bodyPr/>
        <a:lstStyle/>
        <a:p>
          <a:r>
            <a:rPr lang="en-US" dirty="0" err="1" smtClean="0"/>
            <a:t>Viabilidad</a:t>
          </a:r>
          <a:r>
            <a:rPr lang="en-US" dirty="0" smtClean="0"/>
            <a:t> y </a:t>
          </a:r>
          <a:r>
            <a:rPr lang="en-US" dirty="0" err="1" smtClean="0"/>
            <a:t>prueba</a:t>
          </a:r>
          <a:r>
            <a:rPr lang="en-US" dirty="0" smtClean="0"/>
            <a:t> de </a:t>
          </a:r>
          <a:r>
            <a:rPr lang="en-US" dirty="0" err="1" smtClean="0"/>
            <a:t>concepto</a:t>
          </a:r>
          <a:r>
            <a:rPr lang="en-US" dirty="0" smtClean="0"/>
            <a:t>: ~ $150.000 </a:t>
          </a:r>
          <a:r>
            <a:rPr lang="en-US" dirty="0" err="1" smtClean="0"/>
            <a:t>por</a:t>
          </a:r>
          <a:r>
            <a:rPr lang="en-US" dirty="0" smtClean="0"/>
            <a:t> 6 </a:t>
          </a:r>
          <a:r>
            <a:rPr lang="en-US" dirty="0" err="1" smtClean="0"/>
            <a:t>meses</a:t>
          </a:r>
          <a:r>
            <a:rPr lang="en-US" dirty="0" smtClean="0"/>
            <a:t> o 1 </a:t>
          </a:r>
          <a:r>
            <a:rPr lang="en-US" dirty="0" err="1" smtClean="0"/>
            <a:t>año</a:t>
          </a:r>
          <a:endParaRPr lang="en-US" dirty="0"/>
        </a:p>
      </dgm:t>
    </dgm:pt>
    <dgm:pt modelId="{53D24CD4-DDD1-0E45-BDD7-68494795DE85}" type="parTrans" cxnId="{195B9607-29B7-A343-A3D3-3D7A7D9D2E6F}">
      <dgm:prSet/>
      <dgm:spPr/>
      <dgm:t>
        <a:bodyPr/>
        <a:lstStyle/>
        <a:p>
          <a:endParaRPr lang="en-US"/>
        </a:p>
      </dgm:t>
    </dgm:pt>
    <dgm:pt modelId="{BECF26CA-BD36-BA4B-8EBA-4B5B5465B032}" type="sibTrans" cxnId="{195B9607-29B7-A343-A3D3-3D7A7D9D2E6F}">
      <dgm:prSet/>
      <dgm:spPr/>
      <dgm:t>
        <a:bodyPr/>
        <a:lstStyle/>
        <a:p>
          <a:endParaRPr lang="en-US"/>
        </a:p>
      </dgm:t>
    </dgm:pt>
    <dgm:pt modelId="{B3D2A153-4319-F24B-A9A5-A9A8E908995F}">
      <dgm:prSet phldrT="[Text]"/>
      <dgm:spPr/>
      <dgm:t>
        <a:bodyPr/>
        <a:lstStyle/>
        <a:p>
          <a:r>
            <a:rPr lang="en-US" dirty="0" err="1" smtClean="0"/>
            <a:t>Desarrollo</a:t>
          </a:r>
          <a:r>
            <a:rPr lang="en-US" dirty="0" smtClean="0"/>
            <a:t> de I+D: ~ $1.000.000 </a:t>
          </a:r>
          <a:r>
            <a:rPr lang="en-US" dirty="0" err="1" smtClean="0"/>
            <a:t>por</a:t>
          </a:r>
          <a:r>
            <a:rPr lang="en-US" dirty="0" smtClean="0"/>
            <a:t> 2 </a:t>
          </a:r>
          <a:r>
            <a:rPr lang="en-US" dirty="0" err="1" smtClean="0"/>
            <a:t>años</a:t>
          </a:r>
          <a:r>
            <a:rPr lang="en-US" dirty="0" smtClean="0"/>
            <a:t>. Phase IIB: $1.000.000 </a:t>
          </a:r>
          <a:r>
            <a:rPr lang="en-US" dirty="0" err="1" smtClean="0"/>
            <a:t>por</a:t>
          </a:r>
          <a:r>
            <a:rPr lang="en-US" dirty="0" smtClean="0"/>
            <a:t> </a:t>
          </a:r>
          <a:r>
            <a:rPr lang="en-US" dirty="0" err="1" smtClean="0"/>
            <a:t>año</a:t>
          </a:r>
          <a:r>
            <a:rPr lang="en-US" dirty="0" smtClean="0"/>
            <a:t> / 3 </a:t>
          </a:r>
          <a:r>
            <a:rPr lang="en-US" dirty="0" err="1" smtClean="0"/>
            <a:t>años</a:t>
          </a:r>
          <a:endParaRPr lang="en-US" dirty="0"/>
        </a:p>
      </dgm:t>
    </dgm:pt>
    <dgm:pt modelId="{E4E55B71-BC38-5647-9457-6F69662532DC}" type="parTrans" cxnId="{C7F4EF05-2861-2A4F-9356-79E3AD38AE4B}">
      <dgm:prSet/>
      <dgm:spPr/>
      <dgm:t>
        <a:bodyPr/>
        <a:lstStyle/>
        <a:p>
          <a:endParaRPr lang="en-US"/>
        </a:p>
      </dgm:t>
    </dgm:pt>
    <dgm:pt modelId="{0AED3C10-6FF3-9542-9695-A7E1A656013A}" type="sibTrans" cxnId="{C7F4EF05-2861-2A4F-9356-79E3AD38AE4B}">
      <dgm:prSet/>
      <dgm:spPr/>
      <dgm:t>
        <a:bodyPr/>
        <a:lstStyle/>
        <a:p>
          <a:endParaRPr lang="en-US"/>
        </a:p>
      </dgm:t>
    </dgm:pt>
    <dgm:pt modelId="{4400EEDA-0CC2-1E4E-964E-B6C2EA95D2C4}">
      <dgm:prSet phldrT="[Text]"/>
      <dgm:spPr/>
      <dgm:t>
        <a:bodyPr/>
        <a:lstStyle/>
        <a:p>
          <a:r>
            <a:rPr lang="en-US" dirty="0" err="1" smtClean="0"/>
            <a:t>Comercialización</a:t>
          </a:r>
          <a:r>
            <a:rPr lang="en-US" dirty="0" smtClean="0"/>
            <a:t>: no hay </a:t>
          </a:r>
          <a:r>
            <a:rPr lang="en-US" dirty="0" err="1" smtClean="0"/>
            <a:t>fondos</a:t>
          </a:r>
          <a:r>
            <a:rPr lang="en-US" dirty="0" smtClean="0"/>
            <a:t>, solo </a:t>
          </a:r>
          <a:r>
            <a:rPr lang="en-US" dirty="0" err="1" smtClean="0"/>
            <a:t>apoyo</a:t>
          </a:r>
          <a:r>
            <a:rPr lang="en-US" dirty="0" smtClean="0"/>
            <a:t> con </a:t>
          </a:r>
          <a:r>
            <a:rPr lang="en-US" dirty="0" err="1" smtClean="0"/>
            <a:t>recursos</a:t>
          </a:r>
          <a:r>
            <a:rPr lang="en-US" dirty="0" smtClean="0"/>
            <a:t>. </a:t>
          </a:r>
          <a:endParaRPr lang="en-US" dirty="0"/>
        </a:p>
      </dgm:t>
    </dgm:pt>
    <dgm:pt modelId="{A6757E1C-08EC-1F4D-AC46-1596BBDAB790}" type="parTrans" cxnId="{A2BAD272-BE6F-794E-9A6F-DD16FC52FE35}">
      <dgm:prSet/>
      <dgm:spPr/>
      <dgm:t>
        <a:bodyPr/>
        <a:lstStyle/>
        <a:p>
          <a:endParaRPr lang="en-US"/>
        </a:p>
      </dgm:t>
    </dgm:pt>
    <dgm:pt modelId="{AFCBF29D-4864-6B49-B2E9-81FE12245E41}" type="sibTrans" cxnId="{A2BAD272-BE6F-794E-9A6F-DD16FC52FE35}">
      <dgm:prSet/>
      <dgm:spPr/>
      <dgm:t>
        <a:bodyPr/>
        <a:lstStyle/>
        <a:p>
          <a:endParaRPr lang="en-US"/>
        </a:p>
      </dgm:t>
    </dgm:pt>
    <dgm:pt modelId="{D3738A65-0CE4-BD4D-8725-0A70D5D0EBD4}" type="pres">
      <dgm:prSet presAssocID="{734DEF64-FF8A-9145-B3A4-FCE4BDAEA52B}" presName="linearFlow" presStyleCnt="0">
        <dgm:presLayoutVars>
          <dgm:dir/>
          <dgm:resizeHandles val="exact"/>
        </dgm:presLayoutVars>
      </dgm:prSet>
      <dgm:spPr/>
    </dgm:pt>
    <dgm:pt modelId="{43DF53AA-7DA5-6B43-B226-29A804277E75}" type="pres">
      <dgm:prSet presAssocID="{8BA98481-118A-8348-A0F5-8DB57F56440A}" presName="composite" presStyleCnt="0"/>
      <dgm:spPr/>
    </dgm:pt>
    <dgm:pt modelId="{B68023A3-D726-3846-893B-B7A67A9D6C02}" type="pres">
      <dgm:prSet presAssocID="{8BA98481-118A-8348-A0F5-8DB57F56440A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A650C089-548F-1E4F-AD7E-A5F36160E618}" type="pres">
      <dgm:prSet presAssocID="{8BA98481-118A-8348-A0F5-8DB57F56440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97B99-A0C0-1C42-9B09-D6A71F788C6C}" type="pres">
      <dgm:prSet presAssocID="{BECF26CA-BD36-BA4B-8EBA-4B5B5465B032}" presName="spacing" presStyleCnt="0"/>
      <dgm:spPr/>
    </dgm:pt>
    <dgm:pt modelId="{31F9F59A-48EB-EE42-BEC9-AA1C3FCE3386}" type="pres">
      <dgm:prSet presAssocID="{B3D2A153-4319-F24B-A9A5-A9A8E908995F}" presName="composite" presStyleCnt="0"/>
      <dgm:spPr/>
    </dgm:pt>
    <dgm:pt modelId="{AF4B1838-F588-DD41-8A40-5348CB72A5EF}" type="pres">
      <dgm:prSet presAssocID="{B3D2A153-4319-F24B-A9A5-A9A8E908995F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FF48CF29-03D4-1D49-B16A-30B7C7E7EDB5}" type="pres">
      <dgm:prSet presAssocID="{B3D2A153-4319-F24B-A9A5-A9A8E908995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F9083C-0860-8641-8FC5-F63F0CB33EDC}" type="pres">
      <dgm:prSet presAssocID="{0AED3C10-6FF3-9542-9695-A7E1A656013A}" presName="spacing" presStyleCnt="0"/>
      <dgm:spPr/>
    </dgm:pt>
    <dgm:pt modelId="{34E3B65B-4D9C-974D-9031-945F17D42FCD}" type="pres">
      <dgm:prSet presAssocID="{4400EEDA-0CC2-1E4E-964E-B6C2EA95D2C4}" presName="composite" presStyleCnt="0"/>
      <dgm:spPr/>
    </dgm:pt>
    <dgm:pt modelId="{EF9C1066-FFAA-D447-B10C-BFA59560D25C}" type="pres">
      <dgm:prSet presAssocID="{4400EEDA-0CC2-1E4E-964E-B6C2EA95D2C4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7CEBFA76-1B07-1F49-9DDB-72CD56847AEB}" type="pres">
      <dgm:prSet presAssocID="{4400EEDA-0CC2-1E4E-964E-B6C2EA95D2C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5B9607-29B7-A343-A3D3-3D7A7D9D2E6F}" srcId="{734DEF64-FF8A-9145-B3A4-FCE4BDAEA52B}" destId="{8BA98481-118A-8348-A0F5-8DB57F56440A}" srcOrd="0" destOrd="0" parTransId="{53D24CD4-DDD1-0E45-BDD7-68494795DE85}" sibTransId="{BECF26CA-BD36-BA4B-8EBA-4B5B5465B032}"/>
    <dgm:cxn modelId="{2F6F5160-9B96-784D-B50D-52C4AF1AB5BE}" type="presOf" srcId="{B3D2A153-4319-F24B-A9A5-A9A8E908995F}" destId="{FF48CF29-03D4-1D49-B16A-30B7C7E7EDB5}" srcOrd="0" destOrd="0" presId="urn:microsoft.com/office/officeart/2005/8/layout/vList3"/>
    <dgm:cxn modelId="{A2BAD272-BE6F-794E-9A6F-DD16FC52FE35}" srcId="{734DEF64-FF8A-9145-B3A4-FCE4BDAEA52B}" destId="{4400EEDA-0CC2-1E4E-964E-B6C2EA95D2C4}" srcOrd="2" destOrd="0" parTransId="{A6757E1C-08EC-1F4D-AC46-1596BBDAB790}" sibTransId="{AFCBF29D-4864-6B49-B2E9-81FE12245E41}"/>
    <dgm:cxn modelId="{C7F4EF05-2861-2A4F-9356-79E3AD38AE4B}" srcId="{734DEF64-FF8A-9145-B3A4-FCE4BDAEA52B}" destId="{B3D2A153-4319-F24B-A9A5-A9A8E908995F}" srcOrd="1" destOrd="0" parTransId="{E4E55B71-BC38-5647-9457-6F69662532DC}" sibTransId="{0AED3C10-6FF3-9542-9695-A7E1A656013A}"/>
    <dgm:cxn modelId="{B1AA353D-D5A2-BD44-B9C7-EC3A4A1C0E44}" type="presOf" srcId="{4400EEDA-0CC2-1E4E-964E-B6C2EA95D2C4}" destId="{7CEBFA76-1B07-1F49-9DDB-72CD56847AEB}" srcOrd="0" destOrd="0" presId="urn:microsoft.com/office/officeart/2005/8/layout/vList3"/>
    <dgm:cxn modelId="{2484902A-11CD-E141-B45B-4145E4465C5C}" type="presOf" srcId="{8BA98481-118A-8348-A0F5-8DB57F56440A}" destId="{A650C089-548F-1E4F-AD7E-A5F36160E618}" srcOrd="0" destOrd="0" presId="urn:microsoft.com/office/officeart/2005/8/layout/vList3"/>
    <dgm:cxn modelId="{052E67BB-9CF0-1A41-A46D-1068759CC310}" type="presOf" srcId="{734DEF64-FF8A-9145-B3A4-FCE4BDAEA52B}" destId="{D3738A65-0CE4-BD4D-8725-0A70D5D0EBD4}" srcOrd="0" destOrd="0" presId="urn:microsoft.com/office/officeart/2005/8/layout/vList3"/>
    <dgm:cxn modelId="{6F14C5C5-B731-2A4B-A334-9721C5597AC3}" type="presParOf" srcId="{D3738A65-0CE4-BD4D-8725-0A70D5D0EBD4}" destId="{43DF53AA-7DA5-6B43-B226-29A804277E75}" srcOrd="0" destOrd="0" presId="urn:microsoft.com/office/officeart/2005/8/layout/vList3"/>
    <dgm:cxn modelId="{36B53A1E-1338-E743-ABCA-756C6CB837F7}" type="presParOf" srcId="{43DF53AA-7DA5-6B43-B226-29A804277E75}" destId="{B68023A3-D726-3846-893B-B7A67A9D6C02}" srcOrd="0" destOrd="0" presId="urn:microsoft.com/office/officeart/2005/8/layout/vList3"/>
    <dgm:cxn modelId="{D89115A4-7372-8147-BACF-69E041B1FAFB}" type="presParOf" srcId="{43DF53AA-7DA5-6B43-B226-29A804277E75}" destId="{A650C089-548F-1E4F-AD7E-A5F36160E618}" srcOrd="1" destOrd="0" presId="urn:microsoft.com/office/officeart/2005/8/layout/vList3"/>
    <dgm:cxn modelId="{C7BA0A8D-159A-2547-B8CB-BEEEBBB4DAAC}" type="presParOf" srcId="{D3738A65-0CE4-BD4D-8725-0A70D5D0EBD4}" destId="{F3E97B99-A0C0-1C42-9B09-D6A71F788C6C}" srcOrd="1" destOrd="0" presId="urn:microsoft.com/office/officeart/2005/8/layout/vList3"/>
    <dgm:cxn modelId="{62B82AA2-493D-674C-8286-475C3D57C0F9}" type="presParOf" srcId="{D3738A65-0CE4-BD4D-8725-0A70D5D0EBD4}" destId="{31F9F59A-48EB-EE42-BEC9-AA1C3FCE3386}" srcOrd="2" destOrd="0" presId="urn:microsoft.com/office/officeart/2005/8/layout/vList3"/>
    <dgm:cxn modelId="{F4D5BA3E-CDFA-8442-BEE6-64CFED5CD957}" type="presParOf" srcId="{31F9F59A-48EB-EE42-BEC9-AA1C3FCE3386}" destId="{AF4B1838-F588-DD41-8A40-5348CB72A5EF}" srcOrd="0" destOrd="0" presId="urn:microsoft.com/office/officeart/2005/8/layout/vList3"/>
    <dgm:cxn modelId="{053F52B3-A1D4-434B-A6A5-0B55D9700A7E}" type="presParOf" srcId="{31F9F59A-48EB-EE42-BEC9-AA1C3FCE3386}" destId="{FF48CF29-03D4-1D49-B16A-30B7C7E7EDB5}" srcOrd="1" destOrd="0" presId="urn:microsoft.com/office/officeart/2005/8/layout/vList3"/>
    <dgm:cxn modelId="{64B7BCFC-1151-F04D-8A86-6543BBB7C69E}" type="presParOf" srcId="{D3738A65-0CE4-BD4D-8725-0A70D5D0EBD4}" destId="{1AF9083C-0860-8641-8FC5-F63F0CB33EDC}" srcOrd="3" destOrd="0" presId="urn:microsoft.com/office/officeart/2005/8/layout/vList3"/>
    <dgm:cxn modelId="{268B7376-717F-5842-8E33-F04DE5CFB157}" type="presParOf" srcId="{D3738A65-0CE4-BD4D-8725-0A70D5D0EBD4}" destId="{34E3B65B-4D9C-974D-9031-945F17D42FCD}" srcOrd="4" destOrd="0" presId="urn:microsoft.com/office/officeart/2005/8/layout/vList3"/>
    <dgm:cxn modelId="{1B0E2159-8D64-C943-8230-A535E356209D}" type="presParOf" srcId="{34E3B65B-4D9C-974D-9031-945F17D42FCD}" destId="{EF9C1066-FFAA-D447-B10C-BFA59560D25C}" srcOrd="0" destOrd="0" presId="urn:microsoft.com/office/officeart/2005/8/layout/vList3"/>
    <dgm:cxn modelId="{D4C5AC60-41C5-2F40-8C63-65D1EA41EE8D}" type="presParOf" srcId="{34E3B65B-4D9C-974D-9031-945F17D42FCD}" destId="{7CEBFA76-1B07-1F49-9DDB-72CD56847AE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B15F4-3E93-4AD9-AFF1-DA1D852D5F5B}">
      <dsp:nvSpPr>
        <dsp:cNvPr id="0" name=""/>
        <dsp:cNvSpPr/>
      </dsp:nvSpPr>
      <dsp:spPr>
        <a:xfrm>
          <a:off x="53349" y="4202"/>
          <a:ext cx="3931900" cy="914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Falta</a:t>
          </a:r>
          <a:r>
            <a:rPr lang="en-US" sz="2100" kern="1200" dirty="0" smtClean="0"/>
            <a:t> de </a:t>
          </a:r>
          <a:r>
            <a:rPr lang="en-US" sz="2100" kern="1200" dirty="0" err="1" smtClean="0"/>
            <a:t>conexiones</a:t>
          </a:r>
          <a:r>
            <a:rPr lang="en-US" sz="2100" kern="1200" dirty="0" smtClean="0"/>
            <a:t> con </a:t>
          </a:r>
          <a:r>
            <a:rPr lang="en-US" sz="2100" kern="1200" dirty="0" err="1" smtClean="0"/>
            <a:t>soluciones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innovadoras</a:t>
          </a:r>
          <a:r>
            <a:rPr lang="en-US" sz="2100" kern="1200" dirty="0" smtClean="0"/>
            <a:t> </a:t>
          </a:r>
          <a:endParaRPr lang="en-US" sz="2100" kern="1200" dirty="0"/>
        </a:p>
      </dsp:txBody>
      <dsp:txXfrm>
        <a:off x="97987" y="48840"/>
        <a:ext cx="3842624" cy="825128"/>
      </dsp:txXfrm>
    </dsp:sp>
    <dsp:sp modelId="{4CA12DCC-4DAC-42D0-A85C-FAD86F9E0CCD}">
      <dsp:nvSpPr>
        <dsp:cNvPr id="0" name=""/>
        <dsp:cNvSpPr/>
      </dsp:nvSpPr>
      <dsp:spPr>
        <a:xfrm>
          <a:off x="53349" y="1071247"/>
          <a:ext cx="3931900" cy="914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Falta</a:t>
          </a:r>
          <a:r>
            <a:rPr lang="en-US" sz="2100" kern="1200" dirty="0" smtClean="0"/>
            <a:t> de </a:t>
          </a:r>
          <a:r>
            <a:rPr lang="en-US" sz="2100" kern="1200" dirty="0" err="1" smtClean="0"/>
            <a:t>cultura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emprendedora</a:t>
          </a:r>
          <a:r>
            <a:rPr lang="en-US" sz="2100" kern="1200" dirty="0" smtClean="0"/>
            <a:t> en cargos </a:t>
          </a:r>
          <a:r>
            <a:rPr lang="en-US" sz="2100" kern="1200" dirty="0" err="1" smtClean="0"/>
            <a:t>gerenciales</a:t>
          </a:r>
          <a:endParaRPr lang="en-US" sz="2100" kern="1200" dirty="0"/>
        </a:p>
      </dsp:txBody>
      <dsp:txXfrm>
        <a:off x="97987" y="1115885"/>
        <a:ext cx="3842624" cy="825128"/>
      </dsp:txXfrm>
    </dsp:sp>
    <dsp:sp modelId="{A4C03D98-B2E0-4FA8-B4CB-3AC3416F73DA}">
      <dsp:nvSpPr>
        <dsp:cNvPr id="0" name=""/>
        <dsp:cNvSpPr/>
      </dsp:nvSpPr>
      <dsp:spPr>
        <a:xfrm>
          <a:off x="53349" y="2138291"/>
          <a:ext cx="3931900" cy="914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Falta</a:t>
          </a:r>
          <a:r>
            <a:rPr lang="en-US" sz="2100" kern="1200" baseline="0" dirty="0" smtClean="0"/>
            <a:t> de </a:t>
          </a:r>
          <a:r>
            <a:rPr lang="en-US" sz="2100" kern="1200" baseline="0" dirty="0" err="1" smtClean="0"/>
            <a:t>financiamiento</a:t>
          </a:r>
          <a:r>
            <a:rPr lang="en-US" sz="2100" kern="1200" baseline="0" dirty="0" smtClean="0"/>
            <a:t> en </a:t>
          </a:r>
          <a:r>
            <a:rPr lang="en-US" sz="2100" kern="1200" baseline="0" dirty="0" err="1" smtClean="0"/>
            <a:t>etapas</a:t>
          </a:r>
          <a:r>
            <a:rPr lang="en-US" sz="2100" kern="1200" baseline="0" dirty="0" smtClean="0"/>
            <a:t> </a:t>
          </a:r>
          <a:r>
            <a:rPr lang="en-US" sz="2100" kern="1200" baseline="0" dirty="0" err="1" smtClean="0"/>
            <a:t>tempranas</a:t>
          </a:r>
          <a:r>
            <a:rPr lang="en-US" sz="2100" kern="1200" baseline="0" dirty="0" smtClean="0"/>
            <a:t> de </a:t>
          </a:r>
          <a:r>
            <a:rPr lang="en-US" sz="2100" kern="1200" baseline="0" dirty="0" err="1" smtClean="0"/>
            <a:t>comercialización</a:t>
          </a:r>
          <a:r>
            <a:rPr lang="en-US" sz="2100" kern="1200" baseline="0" dirty="0" smtClean="0"/>
            <a:t> </a:t>
          </a:r>
          <a:endParaRPr lang="en-US" sz="2100" kern="1200" dirty="0"/>
        </a:p>
      </dsp:txBody>
      <dsp:txXfrm>
        <a:off x="97987" y="2182929"/>
        <a:ext cx="3842624" cy="825128"/>
      </dsp:txXfrm>
    </dsp:sp>
    <dsp:sp modelId="{25108E44-220B-41C2-A51A-06CE1B99A185}">
      <dsp:nvSpPr>
        <dsp:cNvPr id="0" name=""/>
        <dsp:cNvSpPr/>
      </dsp:nvSpPr>
      <dsp:spPr>
        <a:xfrm>
          <a:off x="53349" y="3205335"/>
          <a:ext cx="3931900" cy="914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Falta</a:t>
          </a:r>
          <a:r>
            <a:rPr lang="en-US" sz="2100" kern="1200" dirty="0" smtClean="0"/>
            <a:t> de spin-offs </a:t>
          </a:r>
          <a:r>
            <a:rPr lang="en-US" sz="2100" kern="1200" dirty="0" err="1" smtClean="0"/>
            <a:t>desde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Univ</a:t>
          </a:r>
          <a:r>
            <a:rPr lang="en-US" sz="2100" kern="1200" dirty="0" smtClean="0"/>
            <a:t> y </a:t>
          </a:r>
          <a:r>
            <a:rPr lang="en-US" sz="2100" kern="1200" dirty="0" err="1" smtClean="0"/>
            <a:t>centros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gubernamentales</a:t>
          </a:r>
          <a:endParaRPr lang="en-US" sz="2100" kern="1200" dirty="0"/>
        </a:p>
      </dsp:txBody>
      <dsp:txXfrm>
        <a:off x="97987" y="3249973"/>
        <a:ext cx="3842624" cy="825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F5974-C4FD-1F4B-BCBA-768F3930B885}">
      <dsp:nvSpPr>
        <dsp:cNvPr id="0" name=""/>
        <dsp:cNvSpPr/>
      </dsp:nvSpPr>
      <dsp:spPr>
        <a:xfrm rot="16200000">
          <a:off x="476249" y="-476249"/>
          <a:ext cx="2438400" cy="33909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ACADEMIA</a:t>
          </a:r>
          <a:endParaRPr lang="en-US" sz="22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cap="small" dirty="0" err="1" smtClean="0"/>
            <a:t>Investigación</a:t>
          </a:r>
          <a:r>
            <a:rPr lang="en-US" sz="2000" b="1" kern="1200" cap="small" dirty="0" smtClean="0"/>
            <a:t> / T2</a:t>
          </a:r>
          <a:endParaRPr lang="en-US" sz="2000" b="1" kern="1200" cap="small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cap="small" dirty="0" err="1" smtClean="0"/>
            <a:t>Aprendizaje</a:t>
          </a:r>
          <a:r>
            <a:rPr lang="en-US" sz="2000" b="1" kern="1200" cap="small" dirty="0" smtClean="0"/>
            <a:t> de </a:t>
          </a:r>
          <a:r>
            <a:rPr lang="en-US" sz="2000" b="1" kern="1200" cap="small" dirty="0" err="1" smtClean="0"/>
            <a:t>por</a:t>
          </a:r>
          <a:r>
            <a:rPr lang="en-US" sz="2000" b="1" kern="1200" cap="small" dirty="0" smtClean="0"/>
            <a:t> </a:t>
          </a:r>
          <a:r>
            <a:rPr lang="en-US" sz="2000" b="1" kern="1200" cap="small" dirty="0" err="1" smtClean="0"/>
            <a:t>vida</a:t>
          </a:r>
          <a:endParaRPr lang="en-US" sz="2000" b="1" kern="1200" cap="small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cap="small" dirty="0" err="1" smtClean="0"/>
            <a:t>Desarrollo</a:t>
          </a:r>
          <a:r>
            <a:rPr lang="en-US" sz="2000" b="1" kern="1200" cap="small" dirty="0" smtClean="0"/>
            <a:t> </a:t>
          </a:r>
          <a:r>
            <a:rPr lang="en-US" sz="2000" b="1" kern="1200" cap="small" dirty="0" err="1" smtClean="0"/>
            <a:t>económico</a:t>
          </a:r>
          <a:r>
            <a:rPr lang="en-US" sz="2000" b="1" kern="1200" cap="small" dirty="0" smtClean="0"/>
            <a:t> </a:t>
          </a:r>
          <a:endParaRPr lang="en-US" sz="2000" b="1" kern="1200" cap="small" dirty="0"/>
        </a:p>
      </dsp:txBody>
      <dsp:txXfrm rot="5400000">
        <a:off x="-1" y="1"/>
        <a:ext cx="3390900" cy="1828800"/>
      </dsp:txXfrm>
    </dsp:sp>
    <dsp:sp modelId="{243159CB-3251-6045-BE34-208DF93255C4}">
      <dsp:nvSpPr>
        <dsp:cNvPr id="0" name=""/>
        <dsp:cNvSpPr/>
      </dsp:nvSpPr>
      <dsp:spPr>
        <a:xfrm>
          <a:off x="3390900" y="0"/>
          <a:ext cx="3390900" cy="24384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u="sng" kern="1200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INDUSTRIA</a:t>
          </a:r>
          <a:endParaRPr lang="en-US" sz="2200" b="1" u="sng" kern="1200" cap="all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cap="small" dirty="0" err="1" smtClean="0"/>
            <a:t>Rentabilidad</a:t>
          </a:r>
          <a:r>
            <a:rPr lang="en-US" sz="2000" b="1" kern="1200" cap="small" dirty="0" smtClean="0"/>
            <a:t> </a:t>
          </a:r>
          <a:endParaRPr lang="en-US" sz="2000" b="1" kern="1200" cap="small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cap="small" dirty="0" err="1" smtClean="0"/>
            <a:t>Mejora</a:t>
          </a:r>
          <a:r>
            <a:rPr lang="en-US" sz="2000" b="1" kern="1200" cap="small" dirty="0" smtClean="0"/>
            <a:t> de </a:t>
          </a:r>
          <a:r>
            <a:rPr lang="en-US" sz="2000" b="1" kern="1200" cap="small" dirty="0" err="1" smtClean="0"/>
            <a:t>procesos</a:t>
          </a:r>
          <a:endParaRPr lang="en-US" sz="2000" b="1" kern="1200" cap="small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cap="small" dirty="0" err="1" smtClean="0"/>
            <a:t>Productos</a:t>
          </a:r>
          <a:endParaRPr lang="en-US" sz="2000" b="1" kern="1200" cap="small" dirty="0"/>
        </a:p>
      </dsp:txBody>
      <dsp:txXfrm>
        <a:off x="3390900" y="0"/>
        <a:ext cx="3390900" cy="1828800"/>
      </dsp:txXfrm>
    </dsp:sp>
    <dsp:sp modelId="{4DA2D960-9095-4B45-BF18-468C57B10F61}">
      <dsp:nvSpPr>
        <dsp:cNvPr id="0" name=""/>
        <dsp:cNvSpPr/>
      </dsp:nvSpPr>
      <dsp:spPr>
        <a:xfrm rot="10800000">
          <a:off x="0" y="2438400"/>
          <a:ext cx="3390900" cy="24384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GOBIERNO</a:t>
          </a:r>
          <a:endParaRPr lang="en-US" sz="22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cap="small" dirty="0" err="1" smtClean="0"/>
            <a:t>Sustentabilidad</a:t>
          </a:r>
          <a:r>
            <a:rPr lang="en-US" sz="2000" b="1" kern="1200" cap="small" dirty="0" smtClean="0"/>
            <a:t> </a:t>
          </a:r>
          <a:endParaRPr lang="en-US" sz="2000" b="1" kern="1200" cap="small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cap="small" dirty="0" err="1" smtClean="0"/>
            <a:t>Soporte</a:t>
          </a:r>
          <a:r>
            <a:rPr lang="en-US" sz="2000" b="1" kern="1200" cap="small" dirty="0" smtClean="0"/>
            <a:t> con </a:t>
          </a:r>
          <a:r>
            <a:rPr lang="en-US" sz="2000" b="1" kern="1200" cap="small" dirty="0" err="1" smtClean="0"/>
            <a:t>infraestructura</a:t>
          </a:r>
          <a:endParaRPr lang="en-US" sz="2000" b="1" kern="1200" cap="small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cap="small" dirty="0" err="1" smtClean="0"/>
            <a:t>Politicas</a:t>
          </a:r>
          <a:r>
            <a:rPr lang="en-US" sz="2000" b="1" kern="1200" cap="small" dirty="0" smtClean="0"/>
            <a:t> </a:t>
          </a:r>
          <a:r>
            <a:rPr lang="en-US" sz="2000" b="1" kern="1200" cap="small" dirty="0" err="1" smtClean="0"/>
            <a:t>económicas</a:t>
          </a:r>
          <a:endParaRPr lang="en-US" sz="2000" b="1" kern="1200" cap="small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 rot="10800000">
        <a:off x="0" y="3047999"/>
        <a:ext cx="3390900" cy="1828800"/>
      </dsp:txXfrm>
    </dsp:sp>
    <dsp:sp modelId="{49822C78-C8FC-C643-A9A8-6AF502CF9E61}">
      <dsp:nvSpPr>
        <dsp:cNvPr id="0" name=""/>
        <dsp:cNvSpPr/>
      </dsp:nvSpPr>
      <dsp:spPr>
        <a:xfrm rot="5400000">
          <a:off x="3867149" y="1962150"/>
          <a:ext cx="2438400" cy="33909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u="sng" kern="1200" cap="all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Fundaciones</a:t>
          </a:r>
          <a:r>
            <a:rPr lang="en-US" sz="2200" b="1" u="sng" kern="1200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/</a:t>
          </a:r>
          <a:r>
            <a:rPr lang="en-US" sz="2200" b="1" u="sng" kern="1200" cap="all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ong</a:t>
          </a:r>
          <a:endParaRPr lang="en-US" sz="2200" b="1" u="sng" kern="1200" cap="all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cap="small" dirty="0" err="1" smtClean="0">
              <a:effectLst/>
            </a:rPr>
            <a:t>Desarrollo</a:t>
          </a:r>
          <a:r>
            <a:rPr lang="en-US" sz="2000" b="1" kern="1200" cap="small" dirty="0" smtClean="0">
              <a:effectLst/>
            </a:rPr>
            <a:t> </a:t>
          </a:r>
          <a:r>
            <a:rPr lang="en-US" sz="2000" b="1" kern="1200" cap="small" dirty="0" err="1" smtClean="0">
              <a:effectLst/>
            </a:rPr>
            <a:t>económico</a:t>
          </a:r>
          <a:endParaRPr lang="en-US" sz="2000" b="1" kern="1200" cap="small" dirty="0">
            <a:effectLst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cap="small" dirty="0" err="1" smtClean="0">
              <a:effectLst/>
            </a:rPr>
            <a:t>Inversión</a:t>
          </a:r>
          <a:r>
            <a:rPr lang="en-US" sz="2000" b="1" kern="1200" cap="small" dirty="0" smtClean="0">
              <a:effectLst/>
            </a:rPr>
            <a:t> en la </a:t>
          </a:r>
          <a:r>
            <a:rPr lang="en-US" sz="2000" b="1" kern="1200" cap="small" dirty="0" err="1" smtClean="0">
              <a:effectLst/>
            </a:rPr>
            <a:t>comunidad</a:t>
          </a:r>
          <a:endParaRPr lang="en-US" sz="2000" b="1" kern="1200" cap="small" dirty="0">
            <a:effectLst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cap="small" dirty="0" err="1" smtClean="0">
              <a:effectLst/>
            </a:rPr>
            <a:t>Colaboración</a:t>
          </a:r>
          <a:r>
            <a:rPr lang="en-US" sz="2000" b="1" kern="1200" cap="small" dirty="0" smtClean="0">
              <a:effectLst/>
            </a:rPr>
            <a:t> regional</a:t>
          </a:r>
          <a:endParaRPr lang="en-US" sz="2000" b="1" kern="1200" cap="small" dirty="0">
            <a:effectLst/>
          </a:endParaRPr>
        </a:p>
      </dsp:txBody>
      <dsp:txXfrm rot="-5400000">
        <a:off x="3390899" y="3048000"/>
        <a:ext cx="3390900" cy="1828800"/>
      </dsp:txXfrm>
    </dsp:sp>
    <dsp:sp modelId="{4C07BE74-527B-9B46-978A-803DF9C47E52}">
      <dsp:nvSpPr>
        <dsp:cNvPr id="0" name=""/>
        <dsp:cNvSpPr/>
      </dsp:nvSpPr>
      <dsp:spPr>
        <a:xfrm>
          <a:off x="2389041" y="1889443"/>
          <a:ext cx="2003716" cy="1097913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Misiones inseparables</a:t>
          </a:r>
          <a:endParaRPr 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42637" y="1943039"/>
        <a:ext cx="1896524" cy="9907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FA6F9-D988-4EEB-AE84-191CA4909F2F}">
      <dsp:nvSpPr>
        <dsp:cNvPr id="0" name=""/>
        <dsp:cNvSpPr/>
      </dsp:nvSpPr>
      <dsp:spPr>
        <a:xfrm>
          <a:off x="0" y="0"/>
          <a:ext cx="8229595" cy="452596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61F8C-8B05-406E-AE3A-182382930F37}">
      <dsp:nvSpPr>
        <dsp:cNvPr id="0" name=""/>
        <dsp:cNvSpPr/>
      </dsp:nvSpPr>
      <dsp:spPr>
        <a:xfrm>
          <a:off x="8840" y="1357788"/>
          <a:ext cx="2648902" cy="1810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/>
            <a:t>Evaluación</a:t>
          </a:r>
          <a:r>
            <a:rPr lang="en-US" sz="2100" b="1" kern="1200" dirty="0" smtClean="0"/>
            <a:t> </a:t>
          </a:r>
          <a:r>
            <a:rPr lang="en-US" sz="2100" b="0" kern="1200" dirty="0" smtClean="0"/>
            <a:t>de </a:t>
          </a:r>
          <a:r>
            <a:rPr lang="en-US" sz="2100" b="0" kern="1200" dirty="0" err="1" smtClean="0"/>
            <a:t>propiedad</a:t>
          </a:r>
          <a:r>
            <a:rPr lang="en-US" sz="2100" b="0" kern="1200" dirty="0" smtClean="0"/>
            <a:t> </a:t>
          </a:r>
          <a:r>
            <a:rPr lang="en-US" sz="2100" b="0" kern="1200" dirty="0" err="1" smtClean="0"/>
            <a:t>intelectual</a:t>
          </a:r>
          <a:r>
            <a:rPr lang="en-US" sz="2100" b="0" kern="1200" dirty="0" smtClean="0"/>
            <a:t> (IP) en </a:t>
          </a:r>
          <a:r>
            <a:rPr lang="en-US" sz="2100" b="0" kern="1200" dirty="0" err="1" smtClean="0"/>
            <a:t>tecnologías</a:t>
          </a:r>
          <a:r>
            <a:rPr lang="en-US" sz="2100" b="0" kern="1200" dirty="0" smtClean="0"/>
            <a:t> </a:t>
          </a:r>
          <a:r>
            <a:rPr lang="en-US" sz="2100" b="0" kern="1200" dirty="0" err="1" smtClean="0"/>
            <a:t>aplicadads</a:t>
          </a:r>
          <a:r>
            <a:rPr lang="en-US" sz="2100" b="0" kern="1200" dirty="0" smtClean="0"/>
            <a:t> a la </a:t>
          </a:r>
          <a:r>
            <a:rPr lang="en-US" sz="2100" b="0" kern="1200" dirty="0" err="1" smtClean="0"/>
            <a:t>salud</a:t>
          </a:r>
          <a:endParaRPr lang="en-US" sz="2100" b="0" kern="1200" dirty="0"/>
        </a:p>
      </dsp:txBody>
      <dsp:txXfrm>
        <a:off x="97216" y="1446164"/>
        <a:ext cx="2472150" cy="1633633"/>
      </dsp:txXfrm>
    </dsp:sp>
    <dsp:sp modelId="{4C277F21-2F9C-41F6-8D23-0B89B8C89877}">
      <dsp:nvSpPr>
        <dsp:cNvPr id="0" name=""/>
        <dsp:cNvSpPr/>
      </dsp:nvSpPr>
      <dsp:spPr>
        <a:xfrm>
          <a:off x="2790348" y="1357788"/>
          <a:ext cx="2648902" cy="1810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/>
            <a:t>Identificación</a:t>
          </a:r>
          <a:r>
            <a:rPr lang="en-US" sz="2100" b="0" kern="1200" dirty="0" smtClean="0"/>
            <a:t> de </a:t>
          </a:r>
          <a:r>
            <a:rPr lang="en-US" sz="2100" b="0" kern="1200" dirty="0" err="1" smtClean="0"/>
            <a:t>fondos</a:t>
          </a:r>
          <a:r>
            <a:rPr lang="en-US" sz="2100" b="0" kern="1200" dirty="0" smtClean="0"/>
            <a:t> </a:t>
          </a:r>
          <a:r>
            <a:rPr lang="en-US" sz="2100" b="0" kern="1200" dirty="0" err="1" smtClean="0"/>
            <a:t>para</a:t>
          </a:r>
          <a:r>
            <a:rPr lang="en-US" sz="2100" b="0" kern="1200" dirty="0" smtClean="0"/>
            <a:t> IP </a:t>
          </a:r>
          <a:r>
            <a:rPr lang="en-US" sz="2100" b="0" kern="1200" dirty="0" err="1" smtClean="0"/>
            <a:t>relevantes</a:t>
          </a:r>
          <a:r>
            <a:rPr lang="en-US" sz="2100" b="0" kern="1200" dirty="0" smtClean="0"/>
            <a:t> </a:t>
          </a:r>
          <a:r>
            <a:rPr lang="en-US" sz="2100" b="0" kern="1200" dirty="0" err="1" smtClean="0"/>
            <a:t>para</a:t>
          </a:r>
          <a:r>
            <a:rPr lang="en-US" sz="2100" b="0" kern="1200" dirty="0" smtClean="0"/>
            <a:t> el </a:t>
          </a:r>
          <a:r>
            <a:rPr lang="en-US" sz="2100" b="0" kern="1200" dirty="0" err="1" smtClean="0"/>
            <a:t>mercado</a:t>
          </a:r>
          <a:r>
            <a:rPr lang="en-US" sz="2100" b="0" kern="1200" dirty="0" smtClean="0"/>
            <a:t> </a:t>
          </a:r>
          <a:endParaRPr lang="en-US" sz="2100" kern="1200" dirty="0"/>
        </a:p>
      </dsp:txBody>
      <dsp:txXfrm>
        <a:off x="2878724" y="1446164"/>
        <a:ext cx="2472150" cy="1633633"/>
      </dsp:txXfrm>
    </dsp:sp>
    <dsp:sp modelId="{FD0CC0D4-05C2-48E5-9661-9C3838C01DE9}">
      <dsp:nvSpPr>
        <dsp:cNvPr id="0" name=""/>
        <dsp:cNvSpPr/>
      </dsp:nvSpPr>
      <dsp:spPr>
        <a:xfrm>
          <a:off x="5571857" y="1357788"/>
          <a:ext cx="2648902" cy="1810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/>
            <a:t>Crecimiento</a:t>
          </a:r>
          <a:r>
            <a:rPr lang="en-US" sz="2100" b="1" kern="1200" dirty="0" smtClean="0"/>
            <a:t> </a:t>
          </a:r>
          <a:r>
            <a:rPr lang="en-US" sz="2100" b="0" kern="1200" dirty="0" smtClean="0"/>
            <a:t>y </a:t>
          </a:r>
          <a:r>
            <a:rPr lang="en-US" sz="2100" b="0" kern="1200" dirty="0" err="1" smtClean="0"/>
            <a:t>comercialización</a:t>
          </a:r>
          <a:r>
            <a:rPr lang="en-US" sz="2100" b="0" kern="1200" dirty="0" smtClean="0"/>
            <a:t> de </a:t>
          </a:r>
          <a:r>
            <a:rPr lang="en-US" sz="2100" b="0" kern="1200" dirty="0" err="1" smtClean="0"/>
            <a:t>empresas</a:t>
          </a:r>
          <a:r>
            <a:rPr lang="en-US" sz="2100" b="0" kern="1200" dirty="0" smtClean="0"/>
            <a:t> y </a:t>
          </a:r>
          <a:r>
            <a:rPr lang="en-US" sz="2100" b="0" kern="1200" dirty="0" err="1" smtClean="0"/>
            <a:t>productos</a:t>
          </a:r>
          <a:endParaRPr lang="en-US" sz="2100" b="0" kern="1200" dirty="0"/>
        </a:p>
      </dsp:txBody>
      <dsp:txXfrm>
        <a:off x="5660233" y="1446164"/>
        <a:ext cx="2472150" cy="16336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0C089-548F-1E4F-AD7E-A5F36160E618}">
      <dsp:nvSpPr>
        <dsp:cNvPr id="0" name=""/>
        <dsp:cNvSpPr/>
      </dsp:nvSpPr>
      <dsp:spPr>
        <a:xfrm rot="10800000">
          <a:off x="1822572" y="350"/>
          <a:ext cx="6421282" cy="82072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18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Viabilidad</a:t>
          </a:r>
          <a:r>
            <a:rPr lang="en-US" sz="2300" kern="1200" dirty="0" smtClean="0"/>
            <a:t> y </a:t>
          </a:r>
          <a:r>
            <a:rPr lang="en-US" sz="2300" kern="1200" dirty="0" err="1" smtClean="0"/>
            <a:t>prueba</a:t>
          </a:r>
          <a:r>
            <a:rPr lang="en-US" sz="2300" kern="1200" dirty="0" smtClean="0"/>
            <a:t> de </a:t>
          </a:r>
          <a:r>
            <a:rPr lang="en-US" sz="2300" kern="1200" dirty="0" err="1" smtClean="0"/>
            <a:t>concepto</a:t>
          </a:r>
          <a:r>
            <a:rPr lang="en-US" sz="2300" kern="1200" dirty="0" smtClean="0"/>
            <a:t>: ~ $150.000 </a:t>
          </a:r>
          <a:r>
            <a:rPr lang="en-US" sz="2300" kern="1200" dirty="0" err="1" smtClean="0"/>
            <a:t>por</a:t>
          </a:r>
          <a:r>
            <a:rPr lang="en-US" sz="2300" kern="1200" dirty="0" smtClean="0"/>
            <a:t> 6 </a:t>
          </a:r>
          <a:r>
            <a:rPr lang="en-US" sz="2300" kern="1200" dirty="0" err="1" smtClean="0"/>
            <a:t>meses</a:t>
          </a:r>
          <a:r>
            <a:rPr lang="en-US" sz="2300" kern="1200" dirty="0" smtClean="0"/>
            <a:t> o 1 </a:t>
          </a:r>
          <a:r>
            <a:rPr lang="en-US" sz="2300" kern="1200" dirty="0" err="1" smtClean="0"/>
            <a:t>año</a:t>
          </a:r>
          <a:endParaRPr lang="en-US" sz="2300" kern="1200" dirty="0"/>
        </a:p>
      </dsp:txBody>
      <dsp:txXfrm rot="10800000">
        <a:off x="2027754" y="350"/>
        <a:ext cx="6216100" cy="820727"/>
      </dsp:txXfrm>
    </dsp:sp>
    <dsp:sp modelId="{B68023A3-D726-3846-893B-B7A67A9D6C02}">
      <dsp:nvSpPr>
        <dsp:cNvPr id="0" name=""/>
        <dsp:cNvSpPr/>
      </dsp:nvSpPr>
      <dsp:spPr>
        <a:xfrm>
          <a:off x="1412208" y="350"/>
          <a:ext cx="820727" cy="82072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48CF29-03D4-1D49-B16A-30B7C7E7EDB5}">
      <dsp:nvSpPr>
        <dsp:cNvPr id="0" name=""/>
        <dsp:cNvSpPr/>
      </dsp:nvSpPr>
      <dsp:spPr>
        <a:xfrm rot="10800000">
          <a:off x="1822572" y="1026260"/>
          <a:ext cx="6421282" cy="82072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18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Desarrollo</a:t>
          </a:r>
          <a:r>
            <a:rPr lang="en-US" sz="2300" kern="1200" dirty="0" smtClean="0"/>
            <a:t> de I+D: ~ $1.000.000 </a:t>
          </a:r>
          <a:r>
            <a:rPr lang="en-US" sz="2300" kern="1200" dirty="0" err="1" smtClean="0"/>
            <a:t>por</a:t>
          </a:r>
          <a:r>
            <a:rPr lang="en-US" sz="2300" kern="1200" dirty="0" smtClean="0"/>
            <a:t> 2 </a:t>
          </a:r>
          <a:r>
            <a:rPr lang="en-US" sz="2300" kern="1200" dirty="0" err="1" smtClean="0"/>
            <a:t>años</a:t>
          </a:r>
          <a:r>
            <a:rPr lang="en-US" sz="2300" kern="1200" dirty="0" smtClean="0"/>
            <a:t>. Phase IIB: $1.000.000 </a:t>
          </a:r>
          <a:r>
            <a:rPr lang="en-US" sz="2300" kern="1200" dirty="0" err="1" smtClean="0"/>
            <a:t>por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año</a:t>
          </a:r>
          <a:r>
            <a:rPr lang="en-US" sz="2300" kern="1200" dirty="0" smtClean="0"/>
            <a:t> / 3 </a:t>
          </a:r>
          <a:r>
            <a:rPr lang="en-US" sz="2300" kern="1200" dirty="0" err="1" smtClean="0"/>
            <a:t>años</a:t>
          </a:r>
          <a:endParaRPr lang="en-US" sz="2300" kern="1200" dirty="0"/>
        </a:p>
      </dsp:txBody>
      <dsp:txXfrm rot="10800000">
        <a:off x="2027754" y="1026260"/>
        <a:ext cx="6216100" cy="820727"/>
      </dsp:txXfrm>
    </dsp:sp>
    <dsp:sp modelId="{AF4B1838-F588-DD41-8A40-5348CB72A5EF}">
      <dsp:nvSpPr>
        <dsp:cNvPr id="0" name=""/>
        <dsp:cNvSpPr/>
      </dsp:nvSpPr>
      <dsp:spPr>
        <a:xfrm>
          <a:off x="1412208" y="1026260"/>
          <a:ext cx="820727" cy="82072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EBFA76-1B07-1F49-9DDB-72CD56847AEB}">
      <dsp:nvSpPr>
        <dsp:cNvPr id="0" name=""/>
        <dsp:cNvSpPr/>
      </dsp:nvSpPr>
      <dsp:spPr>
        <a:xfrm rot="10800000">
          <a:off x="1822572" y="2052169"/>
          <a:ext cx="6421282" cy="82072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18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Comercialización</a:t>
          </a:r>
          <a:r>
            <a:rPr lang="en-US" sz="2300" kern="1200" dirty="0" smtClean="0"/>
            <a:t>: no hay </a:t>
          </a:r>
          <a:r>
            <a:rPr lang="en-US" sz="2300" kern="1200" dirty="0" err="1" smtClean="0"/>
            <a:t>fondos</a:t>
          </a:r>
          <a:r>
            <a:rPr lang="en-US" sz="2300" kern="1200" dirty="0" smtClean="0"/>
            <a:t>, solo </a:t>
          </a:r>
          <a:r>
            <a:rPr lang="en-US" sz="2300" kern="1200" dirty="0" err="1" smtClean="0"/>
            <a:t>apoyo</a:t>
          </a:r>
          <a:r>
            <a:rPr lang="en-US" sz="2300" kern="1200" dirty="0" smtClean="0"/>
            <a:t> con </a:t>
          </a:r>
          <a:r>
            <a:rPr lang="en-US" sz="2300" kern="1200" dirty="0" err="1" smtClean="0"/>
            <a:t>recursos</a:t>
          </a:r>
          <a:r>
            <a:rPr lang="en-US" sz="2300" kern="1200" dirty="0" smtClean="0"/>
            <a:t>. </a:t>
          </a:r>
          <a:endParaRPr lang="en-US" sz="2300" kern="1200" dirty="0"/>
        </a:p>
      </dsp:txBody>
      <dsp:txXfrm rot="10800000">
        <a:off x="2027754" y="2052169"/>
        <a:ext cx="6216100" cy="820727"/>
      </dsp:txXfrm>
    </dsp:sp>
    <dsp:sp modelId="{EF9C1066-FFAA-D447-B10C-BFA59560D25C}">
      <dsp:nvSpPr>
        <dsp:cNvPr id="0" name=""/>
        <dsp:cNvSpPr/>
      </dsp:nvSpPr>
      <dsp:spPr>
        <a:xfrm>
          <a:off x="1412208" y="2052169"/>
          <a:ext cx="820727" cy="82072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13075" cy="46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84" tIns="45793" rIns="91584" bIns="45793" numCol="1" anchor="t" anchorCtr="0" compatLnSpc="1">
            <a:prstTxWarp prst="textNoShape">
              <a:avLst/>
            </a:prstTxWarp>
          </a:bodyPr>
          <a:lstStyle>
            <a:lvl1pPr defTabSz="907394">
              <a:defRPr sz="1200"/>
            </a:lvl1pPr>
          </a:lstStyle>
          <a:p>
            <a:pPr>
              <a:defRPr/>
            </a:pPr>
            <a:endParaRPr lang="en-US" dirty="0">
              <a:latin typeface="Adobe Fan Heiti Std B" pitchFamily="34" charset="-12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35414" y="0"/>
            <a:ext cx="3013075" cy="46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84" tIns="45793" rIns="91584" bIns="45793" numCol="1" anchor="t" anchorCtr="0" compatLnSpc="1">
            <a:prstTxWarp prst="textNoShape">
              <a:avLst/>
            </a:prstTxWarp>
          </a:bodyPr>
          <a:lstStyle>
            <a:lvl1pPr algn="r" defTabSz="907394">
              <a:defRPr sz="1200"/>
            </a:lvl1pPr>
          </a:lstStyle>
          <a:p>
            <a:pPr>
              <a:defRPr/>
            </a:pPr>
            <a:fld id="{F6904564-1BC7-414A-AB2C-095876674CEC}" type="datetimeFigureOut">
              <a:rPr lang="en-US">
                <a:latin typeface="Adobe Fan Heiti Std B" pitchFamily="34" charset="-128"/>
              </a:rPr>
              <a:pPr>
                <a:defRPr/>
              </a:pPr>
              <a:t>12/18/2015</a:t>
            </a:fld>
            <a:endParaRPr lang="en-US" dirty="0">
              <a:latin typeface="Adobe Fan Heiti Std B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772524"/>
            <a:ext cx="3013075" cy="46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84" tIns="45793" rIns="91584" bIns="45793" numCol="1" anchor="b" anchorCtr="0" compatLnSpc="1">
            <a:prstTxWarp prst="textNoShape">
              <a:avLst/>
            </a:prstTxWarp>
          </a:bodyPr>
          <a:lstStyle>
            <a:lvl1pPr defTabSz="907394">
              <a:defRPr sz="1200"/>
            </a:lvl1pPr>
          </a:lstStyle>
          <a:p>
            <a:pPr>
              <a:defRPr/>
            </a:pPr>
            <a:endParaRPr lang="en-US" dirty="0">
              <a:latin typeface="Adobe Fan Heiti Std B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35414" y="8772524"/>
            <a:ext cx="3013075" cy="46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84" tIns="45793" rIns="91584" bIns="45793" numCol="1" anchor="b" anchorCtr="0" compatLnSpc="1">
            <a:prstTxWarp prst="textNoShape">
              <a:avLst/>
            </a:prstTxWarp>
          </a:bodyPr>
          <a:lstStyle>
            <a:lvl1pPr algn="r" defTabSz="907394">
              <a:defRPr sz="1200"/>
            </a:lvl1pPr>
          </a:lstStyle>
          <a:p>
            <a:pPr>
              <a:defRPr/>
            </a:pPr>
            <a:fld id="{CD44EB64-6133-4FE8-8D80-22487FF274BF}" type="slidenum">
              <a:rPr lang="en-US">
                <a:latin typeface="Adobe Fan Heiti Std B" pitchFamily="34" charset="-128"/>
              </a:rPr>
              <a:pPr>
                <a:defRPr/>
              </a:pPr>
              <a:t>‹Nº›</a:t>
            </a:fld>
            <a:endParaRPr lang="en-US" dirty="0">
              <a:latin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972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13075" cy="46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57" tIns="46227" rIns="92457" bIns="46227" numCol="1" anchor="t" anchorCtr="0" compatLnSpc="1">
            <a:prstTxWarp prst="textNoShape">
              <a:avLst/>
            </a:prstTxWarp>
          </a:bodyPr>
          <a:lstStyle>
            <a:lvl1pPr defTabSz="921596">
              <a:defRPr sz="1200">
                <a:latin typeface="Adobe Fan Heiti Std B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35414" y="0"/>
            <a:ext cx="3013075" cy="46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57" tIns="46227" rIns="92457" bIns="46227" numCol="1" anchor="t" anchorCtr="0" compatLnSpc="1">
            <a:prstTxWarp prst="textNoShape">
              <a:avLst/>
            </a:prstTxWarp>
          </a:bodyPr>
          <a:lstStyle>
            <a:lvl1pPr algn="r" defTabSz="921596">
              <a:defRPr sz="1200">
                <a:latin typeface="Adobe Fan Heiti Std B" pitchFamily="34" charset="-128"/>
              </a:defRPr>
            </a:lvl1pPr>
          </a:lstStyle>
          <a:p>
            <a:pPr>
              <a:defRPr/>
            </a:pPr>
            <a:fld id="{8397BC9D-D00D-486C-AC64-A827AC1ECFA1}" type="datetimeFigureOut">
              <a:rPr lang="en-US" smtClean="0"/>
              <a:pPr>
                <a:defRPr/>
              </a:pPr>
              <a:t>12/18/2015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3275" cy="3460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03" tIns="46301" rIns="92603" bIns="4630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95325" y="4386264"/>
            <a:ext cx="55594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57" tIns="46227" rIns="92457" bIns="462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772524"/>
            <a:ext cx="3013075" cy="46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57" tIns="46227" rIns="92457" bIns="46227" numCol="1" anchor="b" anchorCtr="0" compatLnSpc="1">
            <a:prstTxWarp prst="textNoShape">
              <a:avLst/>
            </a:prstTxWarp>
          </a:bodyPr>
          <a:lstStyle>
            <a:lvl1pPr defTabSz="921596">
              <a:defRPr sz="1200">
                <a:latin typeface="Adobe Fan Heiti Std B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35414" y="8772524"/>
            <a:ext cx="3013075" cy="46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57" tIns="46227" rIns="92457" bIns="46227" numCol="1" anchor="b" anchorCtr="0" compatLnSpc="1">
            <a:prstTxWarp prst="textNoShape">
              <a:avLst/>
            </a:prstTxWarp>
          </a:bodyPr>
          <a:lstStyle>
            <a:lvl1pPr algn="r" defTabSz="921596">
              <a:defRPr sz="1200">
                <a:latin typeface="Adobe Fan Heiti Std B" pitchFamily="34" charset="-128"/>
              </a:defRPr>
            </a:lvl1pPr>
          </a:lstStyle>
          <a:p>
            <a:pPr>
              <a:defRPr/>
            </a:pPr>
            <a:fld id="{E516C6EF-26F6-4A6F-AE81-541C7C6D9526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729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dobe Fan Heiti Std B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dobe Fan Heiti Std B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dobe Fan Heiti Std B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dobe Fan Heiti Std B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dobe Fan Heiti Std B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9988" y="693738"/>
            <a:ext cx="4611687" cy="3460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7" tIns="46222" rIns="92447" bIns="46222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2269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6C6EF-26F6-4A6F-AE81-541C7C6D952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655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8400" y="693738"/>
            <a:ext cx="4613275" cy="3460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904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8400" y="693738"/>
            <a:ext cx="4613275" cy="3460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904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8400" y="693738"/>
            <a:ext cx="4613275" cy="3460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6662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8400" y="693738"/>
            <a:ext cx="4613275" cy="3460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904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9988" y="693738"/>
            <a:ext cx="4611687" cy="3460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7" tIns="46222" rIns="92447" bIns="46222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5598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8400" y="693738"/>
            <a:ext cx="4613275" cy="3460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1092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8400" y="693738"/>
            <a:ext cx="4613275" cy="3460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0332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8400" y="693738"/>
            <a:ext cx="4613275" cy="3460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5197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8400" y="693738"/>
            <a:ext cx="4613275" cy="3460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274755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8400" y="693738"/>
            <a:ext cx="4613275" cy="3460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957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Therapeutic</a:t>
            </a:r>
            <a:endParaRPr lang="en-US" dirty="0"/>
          </a:p>
          <a:p>
            <a:r>
              <a:rPr lang="en-US" dirty="0"/>
              <a:t>Benevir (oncology)</a:t>
            </a:r>
          </a:p>
          <a:p>
            <a:r>
              <a:rPr lang="en-US" dirty="0"/>
              <a:t>Speed (oncology)</a:t>
            </a:r>
          </a:p>
          <a:p>
            <a:r>
              <a:rPr lang="en-US" dirty="0"/>
              <a:t>Cytimmune (oncology)</a:t>
            </a:r>
          </a:p>
          <a:p>
            <a:r>
              <a:rPr lang="en-US" dirty="0"/>
              <a:t>VLP Tx (oncology / immunology / infection)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b="1" u="sng" dirty="0"/>
              <a:t>Health IT</a:t>
            </a:r>
            <a:endParaRPr lang="en-US" dirty="0"/>
          </a:p>
          <a:p>
            <a:r>
              <a:rPr lang="en-US" dirty="0"/>
              <a:t>Avhana</a:t>
            </a:r>
          </a:p>
          <a:p>
            <a:r>
              <a:rPr lang="en-US" dirty="0"/>
              <a:t>MDLogix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b="1" u="sng" dirty="0"/>
              <a:t>Medical Device</a:t>
            </a:r>
          </a:p>
          <a:p>
            <a:r>
              <a:rPr lang="en-US" dirty="0"/>
              <a:t>Perceptive Navigation</a:t>
            </a:r>
          </a:p>
          <a:p>
            <a:r>
              <a:rPr lang="en-US" dirty="0"/>
              <a:t>Mehr Medical</a:t>
            </a:r>
          </a:p>
          <a:p>
            <a:r>
              <a:rPr lang="en-US" dirty="0"/>
              <a:t>IVS Solutions</a:t>
            </a:r>
          </a:p>
          <a:p>
            <a:r>
              <a:rPr lang="en-US" dirty="0"/>
              <a:t>Sinus Bath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b="1" u="sng" dirty="0"/>
              <a:t>Personal Medicine</a:t>
            </a:r>
            <a:endParaRPr lang="en-US" dirty="0"/>
          </a:p>
          <a:p>
            <a:r>
              <a:rPr lang="en-US" dirty="0"/>
              <a:t>Strand</a:t>
            </a:r>
          </a:p>
          <a:p>
            <a:r>
              <a:rPr lang="en-US" dirty="0"/>
              <a:t>Mawi</a:t>
            </a:r>
          </a:p>
          <a:p>
            <a:r>
              <a:rPr lang="en-US" dirty="0"/>
              <a:t>Sonavex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b="1" u="sng" dirty="0"/>
              <a:t>R&amp;D Tool</a:t>
            </a:r>
            <a:endParaRPr lang="en-US" dirty="0"/>
          </a:p>
          <a:p>
            <a:r>
              <a:rPr lang="en-US" dirty="0"/>
              <a:t>Mimetas</a:t>
            </a:r>
          </a:p>
          <a:p>
            <a:r>
              <a:rPr lang="en-US" dirty="0"/>
              <a:t>MockV</a:t>
            </a:r>
          </a:p>
          <a:p>
            <a:r>
              <a:rPr lang="en-US" dirty="0"/>
              <a:t>HepTox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6C6EF-26F6-4A6F-AE81-541C7C6D952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79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Desde</a:t>
            </a:r>
            <a:r>
              <a:rPr lang="en-US" dirty="0" smtClean="0"/>
              <a:t> 2008</a:t>
            </a:r>
            <a:r>
              <a:rPr lang="en-US" baseline="0" dirty="0" smtClean="0"/>
              <a:t> ha </a:t>
            </a:r>
            <a:r>
              <a:rPr lang="en-US" baseline="0" dirty="0" err="1" smtClean="0"/>
              <a:t>bajado</a:t>
            </a:r>
            <a:r>
              <a:rPr lang="en-US" baseline="0" dirty="0" smtClean="0"/>
              <a:t> mucho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inversiones</a:t>
            </a:r>
            <a:r>
              <a:rPr lang="en-US" baseline="0" dirty="0" smtClean="0"/>
              <a:t> en early-stage companies.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6C6EF-26F6-4A6F-AE81-541C7C6D952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740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1368-C154-49B8-B918-3E8DDB6D6722}" type="datetime1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72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71FC-D7A5-40DE-B4E7-9F2F189CE41A}" type="datetime1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8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7768-3523-443C-808E-D023FA55D31B}" type="datetime1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53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>
            <a:lvl1pPr>
              <a:defRPr>
                <a:latin typeface="Adobe Fan Heiti Std B" pitchFamily="34" charset="-128"/>
                <a:ea typeface="Adobe Fan Heiti Std B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dobe Fan Heiti Std B" pitchFamily="34" charset="-128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dobe Fan Heiti Std B" pitchFamily="34" charset="-128"/>
              </a:defRPr>
            </a:lvl1pPr>
          </a:lstStyle>
          <a:p>
            <a:pPr>
              <a:defRPr/>
            </a:pPr>
            <a:fld id="{ACE22ECA-F401-46C2-9C43-F177CD1907AA}" type="datetime1">
              <a:rPr lang="en-US" sz="2700" smtClean="0">
                <a:solidFill>
                  <a:srgbClr val="000000"/>
                </a:solidFill>
              </a:rPr>
              <a:pPr>
                <a:defRPr/>
              </a:pPr>
              <a:t>12/18/2015</a:t>
            </a:fld>
            <a:endParaRPr lang="en-US" sz="2700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6508" y="6611112"/>
            <a:ext cx="1762157" cy="256652"/>
          </a:xfrm>
          <a:prstGeom prst="rect">
            <a:avLst/>
          </a:prstGeom>
        </p:spPr>
        <p:txBody>
          <a:bodyPr/>
          <a:lstStyle>
            <a:lvl1pPr>
              <a:defRPr>
                <a:latin typeface="Adobe Fan Heiti Std B" pitchFamily="34" charset="-128"/>
              </a:defRPr>
            </a:lvl1pPr>
          </a:lstStyle>
          <a:p>
            <a:pPr>
              <a:defRPr/>
            </a:pPr>
            <a:endParaRPr lang="en-US" sz="27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dobe Fan Heiti Std B" pitchFamily="34" charset="-128"/>
                <a:ea typeface="Adobe Fan Heiti Std B" pitchFamily="34" charset="-128"/>
              </a:defRPr>
            </a:lvl1pPr>
          </a:lstStyle>
          <a:p>
            <a:pPr>
              <a:defRPr/>
            </a:pPr>
            <a:fld id="{B507F430-1211-48ED-9FCA-4BBA635E382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55175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dobe Fan Heiti Std B" pitchFamily="34" charset="-128"/>
                <a:ea typeface="Adobe Fan Heiti Std B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dobe Fan Heiti Std B" pitchFamily="34" charset="-128"/>
              </a:defRPr>
            </a:lvl1pPr>
            <a:lvl2pPr>
              <a:defRPr>
                <a:latin typeface="Adobe Fan Heiti Std B" pitchFamily="34" charset="-128"/>
              </a:defRPr>
            </a:lvl2pPr>
            <a:lvl3pPr>
              <a:defRPr>
                <a:latin typeface="Adobe Fan Heiti Std B" pitchFamily="34" charset="-128"/>
              </a:defRPr>
            </a:lvl3pPr>
            <a:lvl4pPr>
              <a:defRPr>
                <a:latin typeface="Adobe Fan Heiti Std B" pitchFamily="34" charset="-128"/>
              </a:defRPr>
            </a:lvl4pPr>
            <a:lvl5pPr>
              <a:defRPr>
                <a:latin typeface="Adobe Fan Heiti Std B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dobe Fan Heiti Std B" pitchFamily="34" charset="-128"/>
              </a:defRPr>
            </a:lvl1pPr>
          </a:lstStyle>
          <a:p>
            <a:pPr>
              <a:defRPr/>
            </a:pPr>
            <a:fld id="{E116C8E2-75FB-43B0-8585-1D454D9D605C}" type="datetime1">
              <a:rPr lang="en-US" sz="2700" smtClean="0">
                <a:solidFill>
                  <a:srgbClr val="000000"/>
                </a:solidFill>
              </a:rPr>
              <a:pPr>
                <a:defRPr/>
              </a:pPr>
              <a:t>12/18/2015</a:t>
            </a:fld>
            <a:endParaRPr lang="en-US" sz="2700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6508" y="6611112"/>
            <a:ext cx="1762157" cy="256652"/>
          </a:xfrm>
          <a:prstGeom prst="rect">
            <a:avLst/>
          </a:prstGeom>
        </p:spPr>
        <p:txBody>
          <a:bodyPr/>
          <a:lstStyle>
            <a:lvl1pPr>
              <a:defRPr>
                <a:latin typeface="Adobe Fan Heiti Std B" pitchFamily="34" charset="-128"/>
              </a:defRPr>
            </a:lvl1pPr>
          </a:lstStyle>
          <a:p>
            <a:pPr>
              <a:defRPr/>
            </a:pPr>
            <a:endParaRPr lang="en-US" sz="27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8631936" y="6483096"/>
            <a:ext cx="512064" cy="384048"/>
          </a:xfrm>
        </p:spPr>
        <p:txBody>
          <a:bodyPr/>
          <a:lstStyle>
            <a:lvl1pPr algn="ctr">
              <a:defRPr>
                <a:latin typeface="Adobe Fan Heiti Std B" pitchFamily="34" charset="-128"/>
                <a:ea typeface="Adobe Fan Heiti Std B" pitchFamily="34" charset="-128"/>
              </a:defRPr>
            </a:lvl1pPr>
          </a:lstStyle>
          <a:p>
            <a:pPr>
              <a:defRPr/>
            </a:pPr>
            <a:fld id="{5C1F5FC3-285B-4307-9C56-A9C39E73A10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8083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000" b="1" cap="all">
                <a:latin typeface="Adobe Fan Heiti Std B" pitchFamily="34" charset="-128"/>
                <a:ea typeface="Adobe Fan Heiti Std B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Adobe Fan Heiti Std B" pitchFamily="34" charset="-128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dobe Fan Heiti Std B" pitchFamily="34" charset="-128"/>
              </a:defRPr>
            </a:lvl1pPr>
          </a:lstStyle>
          <a:p>
            <a:pPr>
              <a:defRPr/>
            </a:pPr>
            <a:fld id="{A38E986A-D7DC-42CA-BC20-0BE782CDE545}" type="datetime1">
              <a:rPr lang="en-US" sz="2700" smtClean="0">
                <a:solidFill>
                  <a:srgbClr val="000000"/>
                </a:solidFill>
              </a:rPr>
              <a:pPr>
                <a:defRPr/>
              </a:pPr>
              <a:t>12/18/2015</a:t>
            </a:fld>
            <a:endParaRPr lang="en-US" sz="2700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6508" y="6611112"/>
            <a:ext cx="1762157" cy="256652"/>
          </a:xfrm>
          <a:prstGeom prst="rect">
            <a:avLst/>
          </a:prstGeom>
        </p:spPr>
        <p:txBody>
          <a:bodyPr/>
          <a:lstStyle>
            <a:lvl1pPr>
              <a:defRPr>
                <a:latin typeface="Adobe Fan Heiti Std B" pitchFamily="34" charset="-128"/>
              </a:defRPr>
            </a:lvl1pPr>
          </a:lstStyle>
          <a:p>
            <a:pPr>
              <a:defRPr/>
            </a:pPr>
            <a:endParaRPr lang="en-US" sz="27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dobe Fan Heiti Std B" pitchFamily="34" charset="-128"/>
                <a:ea typeface="Adobe Fan Heiti Std B" pitchFamily="34" charset="-128"/>
              </a:defRPr>
            </a:lvl1pPr>
          </a:lstStyle>
          <a:p>
            <a:pPr>
              <a:defRPr/>
            </a:pPr>
            <a:fld id="{B478532B-D399-42E8-B757-99A767FA36F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148317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dobe Fan Heiti Std B" pitchFamily="34" charset="-128"/>
                <a:ea typeface="Adobe Fan Heiti Std B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100">
                <a:latin typeface="Adobe Fan Heiti Std B" pitchFamily="34" charset="-128"/>
              </a:defRPr>
            </a:lvl1pPr>
            <a:lvl2pPr>
              <a:defRPr sz="1800">
                <a:latin typeface="Adobe Fan Heiti Std B" pitchFamily="34" charset="-128"/>
              </a:defRPr>
            </a:lvl2pPr>
            <a:lvl3pPr>
              <a:defRPr sz="1500">
                <a:latin typeface="Adobe Fan Heiti Std B" pitchFamily="34" charset="-128"/>
              </a:defRPr>
            </a:lvl3pPr>
            <a:lvl4pPr>
              <a:defRPr sz="1350">
                <a:latin typeface="Adobe Fan Heiti Std B" pitchFamily="34" charset="-128"/>
              </a:defRPr>
            </a:lvl4pPr>
            <a:lvl5pPr>
              <a:defRPr sz="1350">
                <a:latin typeface="Adobe Fan Heiti Std B" pitchFamily="34" charset="-128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100">
                <a:latin typeface="Adobe Fan Heiti Std B" pitchFamily="34" charset="-128"/>
              </a:defRPr>
            </a:lvl1pPr>
            <a:lvl2pPr>
              <a:defRPr sz="1800">
                <a:latin typeface="Adobe Fan Heiti Std B" pitchFamily="34" charset="-128"/>
              </a:defRPr>
            </a:lvl2pPr>
            <a:lvl3pPr>
              <a:defRPr sz="1500">
                <a:latin typeface="Adobe Fan Heiti Std B" pitchFamily="34" charset="-128"/>
              </a:defRPr>
            </a:lvl3pPr>
            <a:lvl4pPr>
              <a:defRPr sz="1350">
                <a:latin typeface="Adobe Fan Heiti Std B" pitchFamily="34" charset="-128"/>
              </a:defRPr>
            </a:lvl4pPr>
            <a:lvl5pPr>
              <a:defRPr sz="1350">
                <a:latin typeface="Adobe Fan Heiti Std B" pitchFamily="34" charset="-128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dobe Fan Heiti Std B" pitchFamily="34" charset="-128"/>
              </a:defRPr>
            </a:lvl1pPr>
          </a:lstStyle>
          <a:p>
            <a:pPr>
              <a:defRPr/>
            </a:pPr>
            <a:fld id="{5E0B921B-1F3D-4774-B7F6-9800E15DFE11}" type="datetime1">
              <a:rPr lang="en-US" sz="2700" smtClean="0">
                <a:solidFill>
                  <a:srgbClr val="000000"/>
                </a:solidFill>
              </a:rPr>
              <a:pPr>
                <a:defRPr/>
              </a:pPr>
              <a:t>12/18/2015</a:t>
            </a:fld>
            <a:endParaRPr lang="en-US" sz="2700" dirty="0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6508" y="6611112"/>
            <a:ext cx="1762157" cy="256652"/>
          </a:xfrm>
          <a:prstGeom prst="rect">
            <a:avLst/>
          </a:prstGeom>
        </p:spPr>
        <p:txBody>
          <a:bodyPr/>
          <a:lstStyle>
            <a:lvl1pPr>
              <a:defRPr>
                <a:latin typeface="Adobe Fan Heiti Std B" pitchFamily="34" charset="-128"/>
              </a:defRPr>
            </a:lvl1pPr>
          </a:lstStyle>
          <a:p>
            <a:pPr>
              <a:defRPr/>
            </a:pPr>
            <a:endParaRPr lang="en-US" sz="27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dobe Fan Heiti Std B" pitchFamily="34" charset="-128"/>
                <a:ea typeface="Adobe Fan Heiti Std B" pitchFamily="34" charset="-128"/>
              </a:defRPr>
            </a:lvl1pPr>
          </a:lstStyle>
          <a:p>
            <a:pPr>
              <a:defRPr/>
            </a:pPr>
            <a:fld id="{77B04933-7F5F-4225-8E6B-8C3DAA86A83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478748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dobe Fan Heiti Std B" pitchFamily="34" charset="-128"/>
                <a:ea typeface="Adobe Fan Heiti Std B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1800" b="1">
                <a:latin typeface="Adobe Fan Heiti Std B" pitchFamily="34" charset="-128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>
                <a:latin typeface="Adobe Fan Heiti Std B" pitchFamily="34" charset="-128"/>
              </a:defRPr>
            </a:lvl1pPr>
            <a:lvl2pPr>
              <a:defRPr sz="1500">
                <a:latin typeface="Adobe Fan Heiti Std B" pitchFamily="34" charset="-128"/>
              </a:defRPr>
            </a:lvl2pPr>
            <a:lvl3pPr>
              <a:defRPr sz="1350">
                <a:latin typeface="Adobe Fan Heiti Std B" pitchFamily="34" charset="-128"/>
              </a:defRPr>
            </a:lvl3pPr>
            <a:lvl4pPr>
              <a:defRPr sz="1200">
                <a:latin typeface="Adobe Fan Heiti Std B" pitchFamily="34" charset="-128"/>
              </a:defRPr>
            </a:lvl4pPr>
            <a:lvl5pPr>
              <a:defRPr sz="1200">
                <a:latin typeface="Adobe Fan Heiti Std B" pitchFamily="34" charset="-128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5"/>
            <a:ext cx="4041775" cy="639763"/>
          </a:xfrm>
        </p:spPr>
        <p:txBody>
          <a:bodyPr anchor="b"/>
          <a:lstStyle>
            <a:lvl1pPr marL="0" indent="0">
              <a:buNone/>
              <a:defRPr sz="1800" b="1">
                <a:latin typeface="Adobe Fan Heiti Std B" pitchFamily="34" charset="-128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1800">
                <a:latin typeface="Adobe Fan Heiti Std B" pitchFamily="34" charset="-128"/>
              </a:defRPr>
            </a:lvl1pPr>
            <a:lvl2pPr>
              <a:defRPr sz="1500">
                <a:latin typeface="Adobe Fan Heiti Std B" pitchFamily="34" charset="-128"/>
              </a:defRPr>
            </a:lvl2pPr>
            <a:lvl3pPr>
              <a:defRPr sz="1350">
                <a:latin typeface="Adobe Fan Heiti Std B" pitchFamily="34" charset="-128"/>
              </a:defRPr>
            </a:lvl3pPr>
            <a:lvl4pPr>
              <a:defRPr sz="1200">
                <a:latin typeface="Adobe Fan Heiti Std B" pitchFamily="34" charset="-128"/>
              </a:defRPr>
            </a:lvl4pPr>
            <a:lvl5pPr>
              <a:defRPr sz="1200">
                <a:latin typeface="Adobe Fan Heiti Std B" pitchFamily="34" charset="-128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dobe Fan Heiti Std B" pitchFamily="34" charset="-128"/>
              </a:defRPr>
            </a:lvl1pPr>
          </a:lstStyle>
          <a:p>
            <a:pPr>
              <a:defRPr/>
            </a:pPr>
            <a:fld id="{E25B1F1C-A182-454F-A48B-366FEF7B7499}" type="datetime1">
              <a:rPr lang="en-US" sz="2700" smtClean="0">
                <a:solidFill>
                  <a:srgbClr val="000000"/>
                </a:solidFill>
              </a:rPr>
              <a:pPr>
                <a:defRPr/>
              </a:pPr>
              <a:t>12/18/2015</a:t>
            </a:fld>
            <a:endParaRPr lang="en-US" sz="2700" dirty="0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6508" y="6611112"/>
            <a:ext cx="1762157" cy="256652"/>
          </a:xfrm>
          <a:prstGeom prst="rect">
            <a:avLst/>
          </a:prstGeom>
        </p:spPr>
        <p:txBody>
          <a:bodyPr/>
          <a:lstStyle>
            <a:lvl1pPr>
              <a:defRPr>
                <a:latin typeface="Adobe Fan Heiti Std B" pitchFamily="34" charset="-128"/>
              </a:defRPr>
            </a:lvl1pPr>
          </a:lstStyle>
          <a:p>
            <a:pPr>
              <a:defRPr/>
            </a:pPr>
            <a:endParaRPr lang="en-US" sz="2700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dobe Fan Heiti Std B" pitchFamily="34" charset="-128"/>
                <a:ea typeface="Adobe Fan Heiti Std B" pitchFamily="34" charset="-128"/>
              </a:defRPr>
            </a:lvl1pPr>
          </a:lstStyle>
          <a:p>
            <a:pPr>
              <a:defRPr/>
            </a:pPr>
            <a:fld id="{A6EE64A8-D184-45B1-BB3C-120BC6990B1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561262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dobe Fan Heiti Std B" pitchFamily="34" charset="-128"/>
                <a:ea typeface="Adobe Fan Heiti Std B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dobe Fan Heiti Std B" pitchFamily="34" charset="-128"/>
              </a:defRPr>
            </a:lvl1pPr>
          </a:lstStyle>
          <a:p>
            <a:pPr>
              <a:defRPr/>
            </a:pPr>
            <a:fld id="{3155332D-D165-4B93-BD40-B031EC1921A1}" type="datetime1">
              <a:rPr lang="en-US" sz="2700" smtClean="0">
                <a:solidFill>
                  <a:srgbClr val="000000"/>
                </a:solidFill>
              </a:rPr>
              <a:pPr>
                <a:defRPr/>
              </a:pPr>
              <a:t>12/18/2015</a:t>
            </a:fld>
            <a:endParaRPr lang="en-US" sz="2700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6508" y="6611112"/>
            <a:ext cx="1762157" cy="256652"/>
          </a:xfrm>
          <a:prstGeom prst="rect">
            <a:avLst/>
          </a:prstGeom>
        </p:spPr>
        <p:txBody>
          <a:bodyPr/>
          <a:lstStyle>
            <a:lvl1pPr>
              <a:defRPr>
                <a:latin typeface="Adobe Fan Heiti Std B" pitchFamily="34" charset="-128"/>
              </a:defRPr>
            </a:lvl1pPr>
          </a:lstStyle>
          <a:p>
            <a:pPr>
              <a:defRPr/>
            </a:pPr>
            <a:endParaRPr lang="en-US" sz="27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dobe Fan Heiti Std B" pitchFamily="34" charset="-128"/>
                <a:ea typeface="Adobe Fan Heiti Std B" pitchFamily="34" charset="-128"/>
              </a:defRPr>
            </a:lvl1pPr>
          </a:lstStyle>
          <a:p>
            <a:pPr>
              <a:defRPr/>
            </a:pPr>
            <a:fld id="{3E3F9290-201C-4305-9126-55617F0D11B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50866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dobe Fan Heiti Std B" pitchFamily="34" charset="-128"/>
              </a:defRPr>
            </a:lvl1pPr>
          </a:lstStyle>
          <a:p>
            <a:pPr>
              <a:defRPr/>
            </a:pPr>
            <a:fld id="{89B58D3E-944E-4CB9-B03F-96186D4811D5}" type="datetime1">
              <a:rPr lang="en-US" sz="2700" smtClean="0">
                <a:solidFill>
                  <a:srgbClr val="000000"/>
                </a:solidFill>
              </a:rPr>
              <a:pPr>
                <a:defRPr/>
              </a:pPr>
              <a:t>12/18/2015</a:t>
            </a:fld>
            <a:endParaRPr lang="en-US" sz="2700" dirty="0">
              <a:solidFill>
                <a:srgbClr val="000000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6508" y="6611112"/>
            <a:ext cx="1762157" cy="256652"/>
          </a:xfrm>
          <a:prstGeom prst="rect">
            <a:avLst/>
          </a:prstGeom>
        </p:spPr>
        <p:txBody>
          <a:bodyPr/>
          <a:lstStyle>
            <a:lvl1pPr>
              <a:defRPr>
                <a:latin typeface="Adobe Fan Heiti Std B" pitchFamily="34" charset="-128"/>
              </a:defRPr>
            </a:lvl1pPr>
          </a:lstStyle>
          <a:p>
            <a:pPr>
              <a:defRPr/>
            </a:pPr>
            <a:endParaRPr lang="en-US" sz="27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dobe Fan Heiti Std B" pitchFamily="34" charset="-128"/>
                <a:ea typeface="Adobe Fan Heiti Std B" pitchFamily="34" charset="-128"/>
              </a:defRPr>
            </a:lvl1pPr>
          </a:lstStyle>
          <a:p>
            <a:pPr>
              <a:defRPr/>
            </a:pPr>
            <a:fld id="{234A1CB4-7010-4D57-8026-2D5DC59E55B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71450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1"/>
            <a:ext cx="3008313" cy="1162051"/>
          </a:xfrm>
        </p:spPr>
        <p:txBody>
          <a:bodyPr anchor="b"/>
          <a:lstStyle>
            <a:lvl1pPr algn="l">
              <a:defRPr sz="1500" b="1">
                <a:latin typeface="Adobe Fan Heiti Std B" pitchFamily="34" charset="-128"/>
                <a:ea typeface="Adobe Fan Heiti Std B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2400">
                <a:latin typeface="Adobe Fan Heiti Std B" pitchFamily="34" charset="-128"/>
              </a:defRPr>
            </a:lvl1pPr>
            <a:lvl2pPr>
              <a:defRPr sz="2100">
                <a:latin typeface="Adobe Fan Heiti Std B" pitchFamily="34" charset="-128"/>
              </a:defRPr>
            </a:lvl2pPr>
            <a:lvl3pPr>
              <a:defRPr sz="1800">
                <a:latin typeface="Adobe Fan Heiti Std B" pitchFamily="34" charset="-128"/>
              </a:defRPr>
            </a:lvl3pPr>
            <a:lvl4pPr>
              <a:defRPr sz="1500">
                <a:latin typeface="Adobe Fan Heiti Std B" pitchFamily="34" charset="-128"/>
              </a:defRPr>
            </a:lvl4pPr>
            <a:lvl5pPr>
              <a:defRPr sz="1500">
                <a:latin typeface="Adobe Fan Heiti Std B" pitchFamily="34" charset="-128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050">
                <a:latin typeface="Adobe Fan Heiti Std B" pitchFamily="34" charset="-128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dobe Fan Heiti Std B" pitchFamily="34" charset="-128"/>
              </a:defRPr>
            </a:lvl1pPr>
          </a:lstStyle>
          <a:p>
            <a:pPr>
              <a:defRPr/>
            </a:pPr>
            <a:fld id="{CE4ED802-EB26-4626-B277-F1F2CDA467C9}" type="datetime1">
              <a:rPr lang="en-US" sz="2700" smtClean="0">
                <a:solidFill>
                  <a:srgbClr val="000000"/>
                </a:solidFill>
              </a:rPr>
              <a:pPr>
                <a:defRPr/>
              </a:pPr>
              <a:t>12/18/2015</a:t>
            </a:fld>
            <a:endParaRPr lang="en-US" sz="2700" dirty="0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6508" y="6611112"/>
            <a:ext cx="1762157" cy="256652"/>
          </a:xfrm>
          <a:prstGeom prst="rect">
            <a:avLst/>
          </a:prstGeom>
        </p:spPr>
        <p:txBody>
          <a:bodyPr/>
          <a:lstStyle>
            <a:lvl1pPr>
              <a:defRPr>
                <a:latin typeface="Adobe Fan Heiti Std B" pitchFamily="34" charset="-128"/>
              </a:defRPr>
            </a:lvl1pPr>
          </a:lstStyle>
          <a:p>
            <a:pPr>
              <a:defRPr/>
            </a:pPr>
            <a:endParaRPr lang="en-US" sz="27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dobe Fan Heiti Std B" pitchFamily="34" charset="-128"/>
                <a:ea typeface="Adobe Fan Heiti Std B" pitchFamily="34" charset="-128"/>
              </a:defRPr>
            </a:lvl1pPr>
          </a:lstStyle>
          <a:p>
            <a:pPr>
              <a:defRPr/>
            </a:pPr>
            <a:fld id="{9869C4C5-D5E8-48E0-993F-57DDC6B2871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89773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1F89-AD4C-45C5-8ED0-7D30D66E8FA1}" type="datetime1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76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1500" b="1">
                <a:latin typeface="Adobe Fan Heiti Std B" pitchFamily="34" charset="-128"/>
                <a:ea typeface="Adobe Fan Heiti Std B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Adobe Fan Heiti Std B" pitchFamily="34" charset="-128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050">
                <a:latin typeface="Adobe Fan Heiti Std B" pitchFamily="34" charset="-128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dobe Fan Heiti Std B" pitchFamily="34" charset="-128"/>
              </a:defRPr>
            </a:lvl1pPr>
          </a:lstStyle>
          <a:p>
            <a:pPr>
              <a:defRPr/>
            </a:pPr>
            <a:fld id="{04AEA915-EDBD-4B27-BAD2-0EBFBE8BBC2D}" type="datetime1">
              <a:rPr lang="en-US" sz="2700" smtClean="0">
                <a:solidFill>
                  <a:srgbClr val="000000"/>
                </a:solidFill>
              </a:rPr>
              <a:pPr>
                <a:defRPr/>
              </a:pPr>
              <a:t>12/18/2015</a:t>
            </a:fld>
            <a:endParaRPr lang="en-US" sz="2700" dirty="0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6508" y="6611112"/>
            <a:ext cx="1762157" cy="256652"/>
          </a:xfrm>
          <a:prstGeom prst="rect">
            <a:avLst/>
          </a:prstGeom>
        </p:spPr>
        <p:txBody>
          <a:bodyPr/>
          <a:lstStyle>
            <a:lvl1pPr>
              <a:defRPr>
                <a:latin typeface="Adobe Fan Heiti Std B" pitchFamily="34" charset="-128"/>
              </a:defRPr>
            </a:lvl1pPr>
          </a:lstStyle>
          <a:p>
            <a:pPr>
              <a:defRPr/>
            </a:pPr>
            <a:endParaRPr lang="en-US" sz="27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dobe Fan Heiti Std B" pitchFamily="34" charset="-128"/>
                <a:ea typeface="Adobe Fan Heiti Std B" pitchFamily="34" charset="-128"/>
              </a:defRPr>
            </a:lvl1pPr>
          </a:lstStyle>
          <a:p>
            <a:pPr>
              <a:defRPr/>
            </a:pPr>
            <a:fld id="{B3E96C1A-5729-4AAC-BA1B-C7E611C7925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913375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dobe Fan Heiti Std B" pitchFamily="34" charset="-128"/>
                <a:ea typeface="Adobe Fan Heiti Std B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dobe Fan Heiti Std B" pitchFamily="34" charset="-128"/>
              </a:defRPr>
            </a:lvl1pPr>
            <a:lvl2pPr>
              <a:defRPr>
                <a:latin typeface="Adobe Fan Heiti Std B" pitchFamily="34" charset="-128"/>
              </a:defRPr>
            </a:lvl2pPr>
            <a:lvl3pPr>
              <a:defRPr>
                <a:latin typeface="Adobe Fan Heiti Std B" pitchFamily="34" charset="-128"/>
              </a:defRPr>
            </a:lvl3pPr>
            <a:lvl4pPr>
              <a:defRPr>
                <a:latin typeface="Adobe Fan Heiti Std B" pitchFamily="34" charset="-128"/>
              </a:defRPr>
            </a:lvl4pPr>
            <a:lvl5pPr>
              <a:defRPr>
                <a:latin typeface="Adobe Fan Heiti Std B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dobe Fan Heiti Std B" pitchFamily="34" charset="-128"/>
              </a:defRPr>
            </a:lvl1pPr>
          </a:lstStyle>
          <a:p>
            <a:pPr>
              <a:defRPr/>
            </a:pPr>
            <a:fld id="{59786D88-8B6B-45BE-B755-24C7AD06B8A1}" type="datetime1">
              <a:rPr lang="en-US" sz="2700" smtClean="0">
                <a:solidFill>
                  <a:srgbClr val="000000"/>
                </a:solidFill>
              </a:rPr>
              <a:pPr>
                <a:defRPr/>
              </a:pPr>
              <a:t>12/18/2015</a:t>
            </a:fld>
            <a:endParaRPr lang="en-US" sz="2700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6508" y="6611112"/>
            <a:ext cx="1762157" cy="256652"/>
          </a:xfrm>
          <a:prstGeom prst="rect">
            <a:avLst/>
          </a:prstGeom>
        </p:spPr>
        <p:txBody>
          <a:bodyPr/>
          <a:lstStyle>
            <a:lvl1pPr>
              <a:defRPr>
                <a:latin typeface="Adobe Fan Heiti Std B" pitchFamily="34" charset="-128"/>
              </a:defRPr>
            </a:lvl1pPr>
          </a:lstStyle>
          <a:p>
            <a:pPr>
              <a:defRPr/>
            </a:pPr>
            <a:endParaRPr lang="en-US" sz="27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dobe Fan Heiti Std B" pitchFamily="34" charset="-128"/>
                <a:ea typeface="Adobe Fan Heiti Std B" pitchFamily="34" charset="-128"/>
              </a:defRPr>
            </a:lvl1pPr>
          </a:lstStyle>
          <a:p>
            <a:pPr>
              <a:defRPr/>
            </a:pPr>
            <a:fld id="{2D54B461-A2A0-4E27-9F59-9E676C901B0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4748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>
            <a:lvl1pPr>
              <a:defRPr>
                <a:latin typeface="Adobe Fan Heiti Std B" pitchFamily="34" charset="-128"/>
                <a:ea typeface="Adobe Fan Heiti Std B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lvl1pPr>
              <a:defRPr>
                <a:latin typeface="Adobe Fan Heiti Std B" pitchFamily="34" charset="-128"/>
              </a:defRPr>
            </a:lvl1pPr>
            <a:lvl2pPr>
              <a:defRPr>
                <a:latin typeface="Adobe Fan Heiti Std B" pitchFamily="34" charset="-128"/>
              </a:defRPr>
            </a:lvl2pPr>
            <a:lvl3pPr>
              <a:defRPr>
                <a:latin typeface="Adobe Fan Heiti Std B" pitchFamily="34" charset="-128"/>
              </a:defRPr>
            </a:lvl3pPr>
            <a:lvl4pPr>
              <a:defRPr>
                <a:latin typeface="Adobe Fan Heiti Std B" pitchFamily="34" charset="-128"/>
              </a:defRPr>
            </a:lvl4pPr>
            <a:lvl5pPr>
              <a:defRPr>
                <a:latin typeface="Adobe Fan Heiti Std B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dobe Fan Heiti Std B" pitchFamily="34" charset="-128"/>
              </a:defRPr>
            </a:lvl1pPr>
          </a:lstStyle>
          <a:p>
            <a:pPr>
              <a:defRPr/>
            </a:pPr>
            <a:fld id="{CC499A7A-6C01-44F3-B195-928709A7821E}" type="datetime1">
              <a:rPr lang="en-US" sz="2700" smtClean="0">
                <a:solidFill>
                  <a:srgbClr val="000000"/>
                </a:solidFill>
              </a:rPr>
              <a:pPr>
                <a:defRPr/>
              </a:pPr>
              <a:t>12/18/2015</a:t>
            </a:fld>
            <a:endParaRPr lang="en-US" sz="2700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6508" y="6611112"/>
            <a:ext cx="1762157" cy="256652"/>
          </a:xfrm>
          <a:prstGeom prst="rect">
            <a:avLst/>
          </a:prstGeom>
        </p:spPr>
        <p:txBody>
          <a:bodyPr/>
          <a:lstStyle>
            <a:lvl1pPr>
              <a:defRPr>
                <a:latin typeface="Adobe Fan Heiti Std B" pitchFamily="34" charset="-128"/>
              </a:defRPr>
            </a:lvl1pPr>
          </a:lstStyle>
          <a:p>
            <a:pPr>
              <a:defRPr/>
            </a:pPr>
            <a:endParaRPr lang="en-US" sz="27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dobe Fan Heiti Std B" pitchFamily="34" charset="-128"/>
                <a:ea typeface="Adobe Fan Heiti Std B" pitchFamily="34" charset="-128"/>
              </a:defRPr>
            </a:lvl1pPr>
          </a:lstStyle>
          <a:p>
            <a:pPr>
              <a:defRPr/>
            </a:pPr>
            <a:fld id="{25A73548-2514-4808-A389-FAF152C8F55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26604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9F41-D803-4A98-9D47-A65F202D5E8D}" type="datetime1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64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3D95-FD94-4C98-90E0-C383DFEDE8E1}" type="datetime1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4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1FBC-8D62-4C64-A2A2-64A18288A396}" type="datetime1">
              <a:rPr lang="en-US" smtClean="0"/>
              <a:t>12/18/2015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7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2C75-FC1E-4954-B427-903F0F1B452C}" type="datetime1">
              <a:rPr lang="en-US" smtClean="0"/>
              <a:t>12/18/2015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5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0235-3110-4D38-BB64-CB9A7A54C4F7}" type="datetime1">
              <a:rPr lang="en-US" smtClean="0"/>
              <a:t>12/18/2015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6BF8-8B7C-4BA5-9C23-0F9A4D73E0A1}" type="datetime1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7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8BA6-B378-446B-960F-6FD8F73F555B}" type="datetime1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2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20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4984"/>
            <a:ext cx="8229600" cy="5193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3C65D-795B-4BD9-BA01-CCAB9458786B}" type="datetime1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 flipH="1">
            <a:off x="8631936" y="6483096"/>
            <a:ext cx="512064" cy="384048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ln>
                  <a:noFill/>
                </a:ln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EC6FF5EE-3F6B-468F-8990-60352E2E53CA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51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21" r:id="rId1"/>
    <p:sldLayoutId id="2147485822" r:id="rId2"/>
    <p:sldLayoutId id="2147485823" r:id="rId3"/>
    <p:sldLayoutId id="2147485824" r:id="rId4"/>
    <p:sldLayoutId id="2147485825" r:id="rId5"/>
    <p:sldLayoutId id="2147485826" r:id="rId6"/>
    <p:sldLayoutId id="2147485827" r:id="rId7"/>
    <p:sldLayoutId id="2147485828" r:id="rId8"/>
    <p:sldLayoutId id="2147485829" r:id="rId9"/>
    <p:sldLayoutId id="2147485830" r:id="rId10"/>
    <p:sldLayoutId id="214748583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0000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0000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30936" y="329184"/>
            <a:ext cx="8110728" cy="61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flipH="1">
            <a:off x="8631936" y="6483096"/>
            <a:ext cx="512064" cy="384048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50">
                <a:ln>
                  <a:noFill/>
                </a:ln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defRPr>
            </a:lvl1pPr>
          </a:lstStyle>
          <a:p>
            <a:pPr>
              <a:defRPr/>
            </a:pPr>
            <a:fld id="{EC6FF5EE-3F6B-468F-8990-60352E2E53C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-1342" y="6608528"/>
            <a:ext cx="1762157" cy="256652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675" dirty="0" smtClean="0"/>
              <a:t>©2014 BioHealth Innovation, Inc.</a:t>
            </a:r>
            <a:endParaRPr lang="en-US" sz="675" dirty="0"/>
          </a:p>
        </p:txBody>
      </p:sp>
    </p:spTree>
    <p:extLst>
      <p:ext uri="{BB962C8B-B14F-4D97-AF65-F5344CB8AC3E}">
        <p14:creationId xmlns:p14="http://schemas.microsoft.com/office/powerpoint/2010/main" val="287049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33" r:id="rId1"/>
    <p:sldLayoutId id="2147485834" r:id="rId2"/>
    <p:sldLayoutId id="2147485835" r:id="rId3"/>
    <p:sldLayoutId id="2147485836" r:id="rId4"/>
    <p:sldLayoutId id="2147485837" r:id="rId5"/>
    <p:sldLayoutId id="2147485838" r:id="rId6"/>
    <p:sldLayoutId id="2147485839" r:id="rId7"/>
    <p:sldLayoutId id="2147485840" r:id="rId8"/>
    <p:sldLayoutId id="2147485841" r:id="rId9"/>
    <p:sldLayoutId id="2147485842" r:id="rId10"/>
    <p:sldLayoutId id="214748584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100" b="1" kern="1200">
          <a:solidFill>
            <a:schemeClr val="accent1">
              <a:lumMod val="50000"/>
            </a:schemeClr>
          </a:solidFill>
          <a:latin typeface="+mj-lt"/>
          <a:ea typeface="Adobe Fan Heiti Std B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dobe Fan Heiti Std B" pitchFamily="34" charset="-128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Adobe Fan Heiti Std B" pitchFamily="34" charset="-128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dobe Fan Heiti Std B" pitchFamily="34" charset="-128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Adobe Fan Heiti Std B" pitchFamily="34" charset="-128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Adobe Fan Heiti Std B" pitchFamily="34" charset="-128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gif"/><Relationship Id="rId3" Type="http://schemas.openxmlformats.org/officeDocument/2006/relationships/image" Target="../media/image48.png"/><Relationship Id="rId7" Type="http://schemas.openxmlformats.org/officeDocument/2006/relationships/image" Target="../media/image52.gif"/><Relationship Id="rId12" Type="http://schemas.openxmlformats.org/officeDocument/2006/relationships/image" Target="../media/image57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6.png"/><Relationship Id="rId5" Type="http://schemas.openxmlformats.org/officeDocument/2006/relationships/image" Target="../media/image50.gif"/><Relationship Id="rId15" Type="http://schemas.openxmlformats.org/officeDocument/2006/relationships/image" Target="../media/image60.jpeg"/><Relationship Id="rId10" Type="http://schemas.openxmlformats.org/officeDocument/2006/relationships/image" Target="../media/image55.jpeg"/><Relationship Id="rId4" Type="http://schemas.openxmlformats.org/officeDocument/2006/relationships/image" Target="../media/image49.png"/><Relationship Id="rId9" Type="http://schemas.openxmlformats.org/officeDocument/2006/relationships/image" Target="../media/image54.jpeg"/><Relationship Id="rId14" Type="http://schemas.openxmlformats.org/officeDocument/2006/relationships/image" Target="../media/image5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26" Type="http://schemas.openxmlformats.org/officeDocument/2006/relationships/image" Target="../media/image93.png"/><Relationship Id="rId3" Type="http://schemas.openxmlformats.org/officeDocument/2006/relationships/image" Target="../media/image70.png"/><Relationship Id="rId21" Type="http://schemas.openxmlformats.org/officeDocument/2006/relationships/image" Target="../media/image88.png"/><Relationship Id="rId34" Type="http://schemas.openxmlformats.org/officeDocument/2006/relationships/image" Target="../media/image101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jpeg"/><Relationship Id="rId25" Type="http://schemas.openxmlformats.org/officeDocument/2006/relationships/image" Target="../media/image92.png"/><Relationship Id="rId33" Type="http://schemas.openxmlformats.org/officeDocument/2006/relationships/image" Target="../media/image100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3.jpeg"/><Relationship Id="rId20" Type="http://schemas.openxmlformats.org/officeDocument/2006/relationships/image" Target="../media/image87.png"/><Relationship Id="rId29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24" Type="http://schemas.openxmlformats.org/officeDocument/2006/relationships/image" Target="../media/image91.png"/><Relationship Id="rId32" Type="http://schemas.openxmlformats.org/officeDocument/2006/relationships/image" Target="../media/image99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23" Type="http://schemas.openxmlformats.org/officeDocument/2006/relationships/image" Target="../media/image90.jpeg"/><Relationship Id="rId28" Type="http://schemas.openxmlformats.org/officeDocument/2006/relationships/image" Target="../media/image95.png"/><Relationship Id="rId10" Type="http://schemas.openxmlformats.org/officeDocument/2006/relationships/image" Target="../media/image77.gif"/><Relationship Id="rId19" Type="http://schemas.openxmlformats.org/officeDocument/2006/relationships/image" Target="../media/image86.png"/><Relationship Id="rId31" Type="http://schemas.openxmlformats.org/officeDocument/2006/relationships/image" Target="../media/image98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Relationship Id="rId27" Type="http://schemas.openxmlformats.org/officeDocument/2006/relationships/image" Target="../media/image94.png"/><Relationship Id="rId30" Type="http://schemas.openxmlformats.org/officeDocument/2006/relationships/image" Target="../media/image9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3" Type="http://schemas.openxmlformats.org/officeDocument/2006/relationships/image" Target="../media/image103.gif"/><Relationship Id="rId7" Type="http://schemas.openxmlformats.org/officeDocument/2006/relationships/image" Target="../media/image107.jpe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eg"/><Relationship Id="rId13" Type="http://schemas.openxmlformats.org/officeDocument/2006/relationships/image" Target="../media/image123.jpeg"/><Relationship Id="rId3" Type="http://schemas.openxmlformats.org/officeDocument/2006/relationships/image" Target="../media/image114.png"/><Relationship Id="rId7" Type="http://schemas.openxmlformats.org/officeDocument/2006/relationships/image" Target="../media/image118.jpeg"/><Relationship Id="rId12" Type="http://schemas.openxmlformats.org/officeDocument/2006/relationships/image" Target="../media/image122.jpeg"/><Relationship Id="rId17" Type="http://schemas.openxmlformats.org/officeDocument/2006/relationships/image" Target="../media/image127.png"/><Relationship Id="rId2" Type="http://schemas.openxmlformats.org/officeDocument/2006/relationships/hyperlink" Target="http://www.venable.com/" TargetMode="External"/><Relationship Id="rId16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jpeg"/><Relationship Id="rId11" Type="http://schemas.openxmlformats.org/officeDocument/2006/relationships/image" Target="../media/image121.png"/><Relationship Id="rId5" Type="http://schemas.openxmlformats.org/officeDocument/2006/relationships/image" Target="../media/image116.jpeg"/><Relationship Id="rId15" Type="http://schemas.openxmlformats.org/officeDocument/2006/relationships/image" Target="../media/image125.png"/><Relationship Id="rId10" Type="http://schemas.openxmlformats.org/officeDocument/2006/relationships/image" Target="../media/image120.gif"/><Relationship Id="rId4" Type="http://schemas.openxmlformats.org/officeDocument/2006/relationships/image" Target="../media/image115.jpeg"/><Relationship Id="rId9" Type="http://schemas.openxmlformats.org/officeDocument/2006/relationships/image" Target="../media/image1.png"/><Relationship Id="rId14" Type="http://schemas.openxmlformats.org/officeDocument/2006/relationships/image" Target="../media/image1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jpeg"/><Relationship Id="rId5" Type="http://schemas.openxmlformats.org/officeDocument/2006/relationships/image" Target="../media/image131.png"/><Relationship Id="rId4" Type="http://schemas.openxmlformats.org/officeDocument/2006/relationships/image" Target="../media/image13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jpeg"/><Relationship Id="rId3" Type="http://schemas.openxmlformats.org/officeDocument/2006/relationships/image" Target="../media/image137.png"/><Relationship Id="rId7" Type="http://schemas.openxmlformats.org/officeDocument/2006/relationships/image" Target="../media/image140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jpeg"/><Relationship Id="rId5" Type="http://schemas.openxmlformats.org/officeDocument/2006/relationships/image" Target="../media/image37.png"/><Relationship Id="rId10" Type="http://schemas.openxmlformats.org/officeDocument/2006/relationships/image" Target="../media/image143.jpeg"/><Relationship Id="rId4" Type="http://schemas.openxmlformats.org/officeDocument/2006/relationships/image" Target="../media/image138.gif"/><Relationship Id="rId9" Type="http://schemas.openxmlformats.org/officeDocument/2006/relationships/image" Target="../media/image1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g"/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7" Type="http://schemas.openxmlformats.org/officeDocument/2006/relationships/image" Target="../media/image1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9.jpeg"/><Relationship Id="rId4" Type="http://schemas.openxmlformats.org/officeDocument/2006/relationships/image" Target="../media/image14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4.jpe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5.jpeg"/><Relationship Id="rId21" Type="http://schemas.openxmlformats.org/officeDocument/2006/relationships/image" Target="../media/image32.jpeg"/><Relationship Id="rId34" Type="http://schemas.openxmlformats.org/officeDocument/2006/relationships/image" Target="../media/image43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8.jpeg"/><Relationship Id="rId25" Type="http://schemas.openxmlformats.org/officeDocument/2006/relationships/image" Target="../media/image36.jpeg"/><Relationship Id="rId33" Type="http://schemas.openxmlformats.org/officeDocument/2006/relationships/image" Target="../media/image42.jpeg"/><Relationship Id="rId2" Type="http://schemas.openxmlformats.org/officeDocument/2006/relationships/image" Target="../media/image14.gif"/><Relationship Id="rId16" Type="http://schemas.openxmlformats.org/officeDocument/2006/relationships/image" Target="../media/image27.jpeg"/><Relationship Id="rId20" Type="http://schemas.openxmlformats.org/officeDocument/2006/relationships/image" Target="../media/image31.jpeg"/><Relationship Id="rId29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24" Type="http://schemas.openxmlformats.org/officeDocument/2006/relationships/image" Target="../media/image35.jpeg"/><Relationship Id="rId32" Type="http://schemas.openxmlformats.org/officeDocument/2006/relationships/image" Target="../media/image41.png"/><Relationship Id="rId5" Type="http://schemas.openxmlformats.org/officeDocument/2006/relationships/image" Target="../media/image17.jpeg"/><Relationship Id="rId15" Type="http://schemas.openxmlformats.org/officeDocument/2006/relationships/image" Target="../media/image26.jpeg"/><Relationship Id="rId23" Type="http://schemas.openxmlformats.org/officeDocument/2006/relationships/image" Target="../media/image34.png"/><Relationship Id="rId28" Type="http://schemas.openxmlformats.org/officeDocument/2006/relationships/image" Target="../media/image39.jpeg"/><Relationship Id="rId10" Type="http://schemas.openxmlformats.org/officeDocument/2006/relationships/image" Target="../media/image22.jpeg"/><Relationship Id="rId19" Type="http://schemas.openxmlformats.org/officeDocument/2006/relationships/image" Target="../media/image30.jpeg"/><Relationship Id="rId31" Type="http://schemas.openxmlformats.org/officeDocument/2006/relationships/image" Target="../media/image40.gif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Relationship Id="rId22" Type="http://schemas.openxmlformats.org/officeDocument/2006/relationships/image" Target="../media/image33.jpeg"/><Relationship Id="rId27" Type="http://schemas.openxmlformats.org/officeDocument/2006/relationships/image" Target="../media/image38.JPG"/><Relationship Id="rId30" Type="http://schemas.openxmlformats.org/officeDocument/2006/relationships/image" Target="../media/image8.png"/><Relationship Id="rId35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36" y="2660904"/>
            <a:ext cx="6852728" cy="153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10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ea typeface="Adobe Heiti Std R" pitchFamily="34" charset="-128"/>
              </a:rPr>
              <a:t>BHI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Adobe Heiti Std R" pitchFamily="34" charset="-128"/>
              </a:rPr>
              <a:t> </a:t>
            </a:r>
            <a:r>
              <a:rPr lang="en-US" dirty="0">
                <a:solidFill>
                  <a:srgbClr val="263B7A"/>
                </a:solidFill>
                <a:ea typeface="Adobe Heiti Std R" pitchFamily="34" charset="-128"/>
              </a:rPr>
              <a:t>Partners and </a:t>
            </a:r>
            <a:r>
              <a:rPr lang="en-US" dirty="0" smtClean="0">
                <a:solidFill>
                  <a:srgbClr val="263B7A"/>
                </a:solidFill>
                <a:ea typeface="Adobe Heiti Std R" pitchFamily="34" charset="-128"/>
              </a:rPr>
              <a:t>Sponsors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26547" y="1092148"/>
            <a:ext cx="8900222" cy="254793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5655" y="2161468"/>
            <a:ext cx="1428672" cy="4156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US" sz="1600" b="1" dirty="0" smtClean="0">
                <a:solidFill>
                  <a:srgbClr val="474E5D"/>
                </a:solidFill>
                <a:latin typeface="PT Sans" panose="020B0503020203020204" pitchFamily="34" charset="0"/>
                <a:ea typeface="Adobe Heiti Std R" pitchFamily="34" charset="-128"/>
              </a:rPr>
              <a:t>Private</a:t>
            </a:r>
            <a:br>
              <a:rPr lang="en-US" sz="1600" b="1" dirty="0" smtClean="0">
                <a:solidFill>
                  <a:srgbClr val="474E5D"/>
                </a:solidFill>
                <a:latin typeface="PT Sans" panose="020B0503020203020204" pitchFamily="34" charset="0"/>
                <a:ea typeface="Adobe Heiti Std R" pitchFamily="34" charset="-128"/>
              </a:rPr>
            </a:br>
            <a:r>
              <a:rPr lang="en-US" sz="1600" b="1" dirty="0" smtClean="0">
                <a:solidFill>
                  <a:srgbClr val="474E5D"/>
                </a:solidFill>
                <a:latin typeface="PT Sans" panose="020B0503020203020204" pitchFamily="34" charset="0"/>
                <a:ea typeface="Adobe Heiti Std R" pitchFamily="34" charset="-128"/>
              </a:rPr>
              <a:t>Sector</a:t>
            </a:r>
            <a:endParaRPr lang="en-US" sz="1600" b="1" dirty="0">
              <a:solidFill>
                <a:srgbClr val="474E5D"/>
              </a:solidFill>
              <a:latin typeface="PT Sans" panose="020B0503020203020204" pitchFamily="34" charset="0"/>
              <a:ea typeface="Adobe Heiti Std R" pitchFamily="34" charset="-128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6380" y="1018103"/>
            <a:ext cx="7196946" cy="268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126547" y="3670888"/>
            <a:ext cx="8900222" cy="10378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1467" y="3997629"/>
            <a:ext cx="1428672" cy="415601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US" sz="1600" b="1" dirty="0" smtClean="0">
                <a:solidFill>
                  <a:srgbClr val="474E5D"/>
                </a:solidFill>
                <a:latin typeface="PT Sans" panose="020B0503020203020204" pitchFamily="34" charset="0"/>
                <a:ea typeface="Adobe Heiti Std R" pitchFamily="34" charset="-128"/>
              </a:rPr>
              <a:t>Government</a:t>
            </a:r>
            <a:endParaRPr lang="en-US" sz="1600" b="1" dirty="0">
              <a:solidFill>
                <a:srgbClr val="474E5D"/>
              </a:solidFill>
              <a:latin typeface="PT Sans" panose="020B0503020203020204" pitchFamily="34" charset="0"/>
              <a:ea typeface="Adobe Heiti Std R" pitchFamily="34" charset="-128"/>
            </a:endParaRPr>
          </a:p>
        </p:txBody>
      </p:sp>
      <p:pic>
        <p:nvPicPr>
          <p:cNvPr id="45" name="Picture 3" descr="C:\Users\Intern\Google Drive\BHI\BHI Graphics\2013 Infographics\Public Sector-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381" y="3679809"/>
            <a:ext cx="6338644" cy="105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126547" y="4739516"/>
            <a:ext cx="8900222" cy="8269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5656" y="4960811"/>
            <a:ext cx="1428672" cy="4156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US" sz="1600" b="1" dirty="0" smtClean="0">
                <a:solidFill>
                  <a:srgbClr val="474E5D"/>
                </a:solidFill>
                <a:latin typeface="PT Sans" panose="020B0503020203020204" pitchFamily="34" charset="0"/>
                <a:ea typeface="Adobe Heiti Std R" pitchFamily="34" charset="-128"/>
              </a:rPr>
              <a:t>Academia</a:t>
            </a:r>
            <a:endParaRPr lang="en-US" sz="1600" b="1" dirty="0">
              <a:solidFill>
                <a:srgbClr val="474E5D"/>
              </a:solidFill>
              <a:latin typeface="PT Sans" panose="020B0503020203020204" pitchFamily="34" charset="0"/>
              <a:ea typeface="Adobe Heiti Std R" pitchFamily="34" charset="-128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26547" y="5616981"/>
            <a:ext cx="8900222" cy="59795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5656" y="5723787"/>
            <a:ext cx="1428672" cy="4156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US" sz="1600" b="1" dirty="0" smtClean="0">
                <a:solidFill>
                  <a:srgbClr val="474E5D"/>
                </a:solidFill>
                <a:latin typeface="PT Sans" panose="020B0503020203020204" pitchFamily="34" charset="0"/>
                <a:ea typeface="Adobe Heiti Std R" pitchFamily="34" charset="-128"/>
              </a:rPr>
              <a:t>NGOs</a:t>
            </a:r>
            <a:endParaRPr lang="en-US" sz="1600" b="1" dirty="0">
              <a:solidFill>
                <a:srgbClr val="474E5D"/>
              </a:solidFill>
              <a:latin typeface="PT Sans" panose="020B0503020203020204" pitchFamily="34" charset="0"/>
              <a:ea typeface="Adobe Heiti Std R" pitchFamily="34" charset="-128"/>
            </a:endParaRPr>
          </a:p>
        </p:txBody>
      </p:sp>
      <p:pic>
        <p:nvPicPr>
          <p:cNvPr id="51" name="Picture 4" descr="C:\Users\Intern\Google Drive\BHI\BHI Graphics\2013 Infographics\Academic Sect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381" y="4743823"/>
            <a:ext cx="7196945" cy="90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http://www.disposablecages.com/images/company/our-partners/noble-life-sciences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0" b="23923"/>
          <a:stretch/>
        </p:blipFill>
        <p:spPr bwMode="auto">
          <a:xfrm>
            <a:off x="7106877" y="3113230"/>
            <a:ext cx="818148" cy="24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https://d1qb2nb5cznatu.cloudfront.net/startups/i/108709-17492162bfb9c84b75307891485bb01c-medium_jpg.jpg?buster=137649747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4" b="30195"/>
          <a:stretch/>
        </p:blipFill>
        <p:spPr bwMode="auto">
          <a:xfrm>
            <a:off x="8000007" y="3088285"/>
            <a:ext cx="725176" cy="29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2" descr="http://www.ninds.nih.gov/img/adrd2013_full_NIH_NINDS_Logo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47" y="4276494"/>
            <a:ext cx="987783" cy="24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4" descr="http://upload.wikimedia.org/wikipedia/commons/thumb/7/7f/US-SmallBusinessAdmin-Logo.svg/720px-US-SmallBusinessAdmin-Logo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025" y="3850067"/>
            <a:ext cx="540012" cy="23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6" descr="http://ventures.jhu.edu/wp-content/uploads/2014/11/FastForward_Logo_PMS38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038" y="5075801"/>
            <a:ext cx="1291562" cy="19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45152" y="4189800"/>
            <a:ext cx="1060704" cy="441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635" y="4092476"/>
            <a:ext cx="679790" cy="54542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96896" y="5549892"/>
            <a:ext cx="7208710" cy="792962"/>
            <a:chOff x="1586380" y="5537666"/>
            <a:chExt cx="7431007" cy="817414"/>
          </a:xfrm>
        </p:grpSpPr>
        <p:grpSp>
          <p:nvGrpSpPr>
            <p:cNvPr id="5" name="Group 4"/>
            <p:cNvGrpSpPr/>
            <p:nvPr/>
          </p:nvGrpSpPr>
          <p:grpSpPr>
            <a:xfrm>
              <a:off x="1586380" y="5537666"/>
              <a:ext cx="6696474" cy="817414"/>
              <a:chOff x="1586379" y="5501090"/>
              <a:chExt cx="7295753" cy="89056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586379" y="5501090"/>
                <a:ext cx="7266303" cy="890566"/>
                <a:chOff x="1586381" y="5411441"/>
                <a:chExt cx="8456876" cy="1036485"/>
              </a:xfrm>
            </p:grpSpPr>
            <p:pic>
              <p:nvPicPr>
                <p:cNvPr id="50" name="Picture 5" descr="C:\Users\Intern\Google Drive\BHI\BHI Graphics\2013 Infographics\NGO Sector-05.png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86381" y="5411441"/>
                  <a:ext cx="8456876" cy="103648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2" descr="http://regionalinnovation.org/assets/files/sstiLogo.jpg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52651" y="5786984"/>
                  <a:ext cx="734698" cy="2865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4" descr="https://www.nbia.org/images/member_services/NBIA_tagline.gif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96941" y="5716996"/>
                  <a:ext cx="753586" cy="3979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26" name="Picture 2" descr="http://blog.stemconnector.org/sites/default/files/images/Mitre.jp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6720" y="5804556"/>
                <a:ext cx="835412" cy="2461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http://www.womeninbio.org/media/26889/wiblogo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4866" y="5815293"/>
              <a:ext cx="612521" cy="262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778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522208" y="6318504"/>
            <a:ext cx="621792" cy="539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+mj-lt"/>
                <a:ea typeface="Adobe Heiti Std R" pitchFamily="34" charset="-128"/>
              </a:rPr>
              <a:t>BHI</a:t>
            </a:r>
            <a:r>
              <a:rPr lang="en-US" dirty="0" smtClean="0">
                <a:latin typeface="+mj-lt"/>
                <a:ea typeface="Adobe Heiti Std R" pitchFamily="34" charset="-128"/>
              </a:rPr>
              <a:t> </a:t>
            </a:r>
            <a:r>
              <a:rPr lang="en-US" dirty="0" err="1" smtClean="0">
                <a:solidFill>
                  <a:srgbClr val="263B7A"/>
                </a:solidFill>
                <a:latin typeface="+mj-lt"/>
                <a:ea typeface="Adobe Heiti Std R" pitchFamily="34" charset="-128"/>
              </a:rPr>
              <a:t>Directorio</a:t>
            </a:r>
            <a:endParaRPr lang="en-US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161288"/>
            <a:ext cx="8961120" cy="55933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02382" y="4498848"/>
            <a:ext cx="3141617" cy="2331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5919" t="60045" r="204" b="26223"/>
          <a:stretch/>
        </p:blipFill>
        <p:spPr>
          <a:xfrm>
            <a:off x="6002383" y="5934456"/>
            <a:ext cx="3035808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8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j-lt"/>
              </a:rPr>
              <a:t>BHI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solidFill>
                  <a:srgbClr val="263B7A"/>
                </a:solidFill>
              </a:rPr>
              <a:t>Organización</a:t>
            </a:r>
            <a:r>
              <a:rPr lang="en-US" dirty="0" smtClean="0">
                <a:solidFill>
                  <a:srgbClr val="263B7A"/>
                </a:solidFill>
              </a:rPr>
              <a:t> </a:t>
            </a:r>
            <a:r>
              <a:rPr lang="en-US" dirty="0" err="1" smtClean="0">
                <a:solidFill>
                  <a:srgbClr val="263B7A"/>
                </a:solidFill>
              </a:rPr>
              <a:t>interna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12408" r="2400" b="3653"/>
          <a:stretch/>
        </p:blipFill>
        <p:spPr>
          <a:xfrm>
            <a:off x="327468" y="865473"/>
            <a:ext cx="8489064" cy="549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4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ea typeface="Adobe Heiti Std R" pitchFamily="34" charset="-128"/>
              </a:rPr>
              <a:t>BHI</a:t>
            </a:r>
            <a:r>
              <a:rPr lang="en-US" dirty="0">
                <a:solidFill>
                  <a:srgbClr val="263B7A"/>
                </a:solidFill>
                <a:ea typeface="Adobe Heiti Std R" pitchFamily="34" charset="-128"/>
              </a:rPr>
              <a:t> </a:t>
            </a:r>
            <a:r>
              <a:rPr lang="en-US" dirty="0" err="1" smtClean="0">
                <a:solidFill>
                  <a:srgbClr val="263B7A"/>
                </a:solidFill>
                <a:ea typeface="Adobe Heiti Std R" pitchFamily="34" charset="-128"/>
              </a:rPr>
              <a:t>Foco</a:t>
            </a:r>
            <a:r>
              <a:rPr lang="en-US" dirty="0" smtClean="0">
                <a:solidFill>
                  <a:srgbClr val="263B7A"/>
                </a:solidFill>
                <a:ea typeface="Adobe Heiti Std R" pitchFamily="34" charset="-128"/>
              </a:rPr>
              <a:t> en </a:t>
            </a:r>
            <a:r>
              <a:rPr lang="en-US" dirty="0" err="1" smtClean="0">
                <a:solidFill>
                  <a:srgbClr val="263B7A"/>
                </a:solidFill>
                <a:ea typeface="Adobe Heiti Std R" pitchFamily="34" charset="-128"/>
              </a:rPr>
              <a:t>tecnologías</a:t>
            </a:r>
            <a:r>
              <a:rPr lang="en-US" dirty="0" smtClean="0">
                <a:solidFill>
                  <a:srgbClr val="263B7A"/>
                </a:solidFill>
                <a:ea typeface="Adobe Heiti Std R" pitchFamily="34" charset="-128"/>
              </a:rPr>
              <a:t> de la </a:t>
            </a:r>
            <a:r>
              <a:rPr lang="en-US" dirty="0" err="1" smtClean="0">
                <a:solidFill>
                  <a:srgbClr val="263B7A"/>
                </a:solidFill>
                <a:ea typeface="Adobe Heiti Std R" pitchFamily="34" charset="-128"/>
              </a:rPr>
              <a:t>salud</a:t>
            </a:r>
            <a:endParaRPr lang="en-US" dirty="0"/>
          </a:p>
        </p:txBody>
      </p:sp>
      <p:pic>
        <p:nvPicPr>
          <p:cNvPr id="4" name="Picture 2" descr="http://www.thenationalcouncil.org/capitol-connector/wp-content/blogs.dir/2/files/2013/12/health-information-technology-relat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91"/>
          <a:stretch/>
        </p:blipFill>
        <p:spPr bwMode="auto">
          <a:xfrm>
            <a:off x="4640782" y="1502561"/>
            <a:ext cx="2011704" cy="2048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https://www.bd.com/anz/products/productpageslider/images/injection/EmeraldPro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293" y="1502561"/>
            <a:ext cx="2048255" cy="2048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4" descr="http://www.iba-lifesciences.com/tl_files/uploads/bilder/produkte/Protein/qiagen-1460_robo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534" y="3733696"/>
            <a:ext cx="3168014" cy="1853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256032" y="1463358"/>
            <a:ext cx="5303520" cy="4525962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b="1" dirty="0" err="1" smtClean="0">
                <a:latin typeface="+mj-lt"/>
                <a:ea typeface="Adobe Fan Heiti Std B" pitchFamily="34" charset="-128"/>
                <a:cs typeface="ヒラギノ角ゴ Pro W3"/>
              </a:rPr>
              <a:t>Terapéutica</a:t>
            </a:r>
            <a:endParaRPr lang="en-US" sz="2800" b="1" dirty="0" smtClean="0">
              <a:latin typeface="+mj-lt"/>
              <a:ea typeface="Adobe Fan Heiti Std B" pitchFamily="34" charset="-128"/>
              <a:cs typeface="ヒラギノ角ゴ Pro W3"/>
            </a:endParaRP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b="1" dirty="0" err="1" smtClean="0">
                <a:latin typeface="+mj-lt"/>
                <a:ea typeface="Adobe Fan Heiti Std B" pitchFamily="34" charset="-128"/>
                <a:cs typeface="ヒラギノ角ゴ Pro W3"/>
              </a:rPr>
              <a:t>Diagnostico</a:t>
            </a:r>
            <a:endParaRPr lang="en-US" sz="2800" b="1" dirty="0" smtClean="0">
              <a:latin typeface="+mj-lt"/>
              <a:ea typeface="Adobe Fan Heiti Std B" pitchFamily="34" charset="-128"/>
              <a:cs typeface="ヒラギノ角ゴ Pro W3"/>
            </a:endParaRP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b="1" dirty="0" err="1" smtClean="0">
                <a:latin typeface="+mj-lt"/>
                <a:ea typeface="Adobe Fan Heiti Std B" pitchFamily="34" charset="-128"/>
                <a:cs typeface="ヒラギノ角ゴ Pro W3"/>
              </a:rPr>
              <a:t>Instrumentación</a:t>
            </a:r>
            <a:endParaRPr lang="en-US" sz="2800" b="1" dirty="0" smtClean="0">
              <a:latin typeface="+mj-lt"/>
              <a:ea typeface="Adobe Fan Heiti Std B" pitchFamily="34" charset="-128"/>
              <a:cs typeface="ヒラギノ角ゴ Pro W3"/>
            </a:endParaRP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b="1" dirty="0" err="1" smtClean="0">
                <a:latin typeface="+mj-lt"/>
                <a:ea typeface="Adobe Fan Heiti Std B" pitchFamily="34" charset="-128"/>
                <a:cs typeface="ヒラギノ角ゴ Pro W3"/>
              </a:rPr>
              <a:t>Servicios</a:t>
            </a:r>
            <a:r>
              <a:rPr lang="en-US" sz="2800" b="1" dirty="0" smtClean="0">
                <a:latin typeface="+mj-lt"/>
                <a:ea typeface="Adobe Fan Heiti Std B" pitchFamily="34" charset="-128"/>
                <a:cs typeface="ヒラギノ角ゴ Pro W3"/>
              </a:rPr>
              <a:t> de la </a:t>
            </a:r>
            <a:r>
              <a:rPr lang="en-US" sz="2800" b="1" dirty="0" err="1" smtClean="0">
                <a:latin typeface="+mj-lt"/>
                <a:ea typeface="Adobe Fan Heiti Std B" pitchFamily="34" charset="-128"/>
                <a:cs typeface="ヒラギノ角ゴ Pro W3"/>
              </a:rPr>
              <a:t>salud</a:t>
            </a:r>
            <a:endParaRPr lang="en-US" sz="2800" b="1" dirty="0" smtClean="0">
              <a:latin typeface="+mj-lt"/>
              <a:ea typeface="Adobe Fan Heiti Std B" pitchFamily="34" charset="-128"/>
              <a:cs typeface="ヒラギノ角ゴ Pro W3"/>
            </a:endParaRP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+mj-lt"/>
                <a:ea typeface="Adobe Fan Heiti Std B" pitchFamily="34" charset="-128"/>
                <a:cs typeface="ヒラギノ角ゴ Pro W3"/>
              </a:rPr>
              <a:t>E-Health</a:t>
            </a: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+mj-lt"/>
                <a:ea typeface="Adobe Fan Heiti Std B" pitchFamily="34" charset="-128"/>
                <a:cs typeface="ヒラギノ角ゴ Pro W3"/>
              </a:rPr>
              <a:t>Mobile Health</a:t>
            </a: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b="1" dirty="0" err="1" smtClean="0">
                <a:latin typeface="+mj-lt"/>
                <a:ea typeface="Adobe Fan Heiti Std B" pitchFamily="34" charset="-128"/>
                <a:cs typeface="ヒラギノ角ゴ Pro W3"/>
              </a:rPr>
              <a:t>Registros</a:t>
            </a:r>
            <a:r>
              <a:rPr lang="en-US" sz="2800" b="1" dirty="0" smtClean="0">
                <a:latin typeface="+mj-lt"/>
                <a:ea typeface="Adobe Fan Heiti Std B" pitchFamily="34" charset="-128"/>
                <a:cs typeface="ヒラギノ角ゴ Pro W3"/>
              </a:rPr>
              <a:t> </a:t>
            </a:r>
            <a:r>
              <a:rPr lang="en-US" sz="2800" b="1" dirty="0" err="1" smtClean="0">
                <a:latin typeface="+mj-lt"/>
                <a:ea typeface="Adobe Fan Heiti Std B" pitchFamily="34" charset="-128"/>
                <a:cs typeface="ヒラギノ角ゴ Pro W3"/>
              </a:rPr>
              <a:t>médicos</a:t>
            </a:r>
            <a:r>
              <a:rPr lang="en-US" sz="2800" b="1" dirty="0" smtClean="0">
                <a:latin typeface="+mj-lt"/>
                <a:ea typeface="Adobe Fan Heiti Std B" pitchFamily="34" charset="-128"/>
                <a:cs typeface="ヒラギノ角ゴ Pro W3"/>
              </a:rPr>
              <a:t> </a:t>
            </a:r>
            <a:r>
              <a:rPr lang="en-US" sz="2800" b="1" dirty="0" err="1" smtClean="0">
                <a:latin typeface="+mj-lt"/>
                <a:ea typeface="Adobe Fan Heiti Std B" pitchFamily="34" charset="-128"/>
                <a:cs typeface="ヒラギノ角ゴ Pro W3"/>
              </a:rPr>
              <a:t>electrónicos</a:t>
            </a:r>
            <a:endParaRPr lang="en-US" sz="2800" b="1" dirty="0" smtClean="0">
              <a:latin typeface="+mj-lt"/>
              <a:ea typeface="Adobe Fan Heiti Std B" pitchFamily="34" charset="-128"/>
              <a:cs typeface="ヒラギノ角ゴ Pro W3"/>
            </a:endParaRP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b="1" dirty="0" err="1" smtClean="0">
                <a:latin typeface="+mj-lt"/>
                <a:ea typeface="Adobe Fan Heiti Std B" pitchFamily="34" charset="-128"/>
                <a:cs typeface="ヒラギノ角ゴ Pro W3"/>
              </a:rPr>
              <a:t>Bioinformática</a:t>
            </a:r>
            <a:endParaRPr lang="en-US" sz="2800" b="1" dirty="0" smtClean="0">
              <a:latin typeface="+mj-lt"/>
              <a:ea typeface="Adobe Fan Heiti Std B" pitchFamily="34" charset="-128"/>
              <a:cs typeface="ヒラギノ角ゴ Pro W3"/>
            </a:endParaRP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b="1" dirty="0" err="1" smtClean="0">
                <a:latin typeface="+mj-lt"/>
                <a:ea typeface="Adobe Fan Heiti Std B" pitchFamily="34" charset="-128"/>
                <a:cs typeface="ヒラギノ角ゴ Pro W3"/>
              </a:rPr>
              <a:t>Seguridad</a:t>
            </a:r>
            <a:r>
              <a:rPr lang="en-US" sz="2800" b="1" dirty="0" smtClean="0">
                <a:latin typeface="+mj-lt"/>
                <a:ea typeface="Adobe Fan Heiti Std B" pitchFamily="34" charset="-128"/>
                <a:cs typeface="ヒラギノ角ゴ Pro W3"/>
              </a:rPr>
              <a:t> </a:t>
            </a:r>
            <a:r>
              <a:rPr lang="en-US" sz="2800" b="1" dirty="0" err="1" smtClean="0">
                <a:latin typeface="+mj-lt"/>
                <a:ea typeface="Adobe Fan Heiti Std B" pitchFamily="34" charset="-128"/>
                <a:cs typeface="ヒラギノ角ゴ Pro W3"/>
              </a:rPr>
              <a:t>cibernética</a:t>
            </a:r>
            <a:endParaRPr lang="en-US" sz="2800" b="1" dirty="0" smtClean="0">
              <a:latin typeface="+mj-lt"/>
              <a:ea typeface="Adobe Fan Heiti Std B" pitchFamily="34" charset="-128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29036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28600" y="1066801"/>
            <a:ext cx="3657600" cy="180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 b="1" dirty="0" smtClean="0">
                <a:latin typeface="+mj-lt"/>
                <a:ea typeface="Adobe Fan Heiti Std B" pitchFamily="34" charset="-128"/>
              </a:rPr>
              <a:t>PRUEBA DE CONCEPTO</a:t>
            </a:r>
            <a:endParaRPr lang="en-US" sz="2000" b="1" dirty="0">
              <a:latin typeface="+mj-lt"/>
              <a:ea typeface="Adobe Fan Heiti Std B" pitchFamily="34" charset="-128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 b="1" dirty="0" smtClean="0">
                <a:latin typeface="+mj-lt"/>
                <a:ea typeface="Adobe Fan Heiti Std B" pitchFamily="34" charset="-128"/>
              </a:rPr>
              <a:t>(</a:t>
            </a:r>
            <a:r>
              <a:rPr lang="en-US" sz="2000" b="1" dirty="0" err="1" smtClean="0">
                <a:latin typeface="+mj-lt"/>
                <a:ea typeface="Adobe Fan Heiti Std B" pitchFamily="34" charset="-128"/>
              </a:rPr>
              <a:t>Funciona</a:t>
            </a:r>
            <a:r>
              <a:rPr lang="en-US" sz="2000" b="1" dirty="0" smtClean="0">
                <a:latin typeface="+mj-lt"/>
                <a:ea typeface="Adobe Fan Heiti Std B" pitchFamily="34" charset="-128"/>
              </a:rPr>
              <a:t> </a:t>
            </a:r>
            <a:r>
              <a:rPr lang="en-US" sz="2000" b="1" dirty="0" err="1" smtClean="0">
                <a:latin typeface="+mj-lt"/>
                <a:ea typeface="Adobe Fan Heiti Std B" pitchFamily="34" charset="-128"/>
              </a:rPr>
              <a:t>técnicamente</a:t>
            </a:r>
            <a:r>
              <a:rPr lang="en-US" sz="2000" b="1" dirty="0" smtClean="0">
                <a:latin typeface="+mj-lt"/>
                <a:ea typeface="Adobe Fan Heiti Std B" pitchFamily="34" charset="-128"/>
              </a:rPr>
              <a:t>)</a:t>
            </a:r>
            <a:endParaRPr lang="en-US" sz="2000" b="1" dirty="0">
              <a:latin typeface="+mj-lt"/>
              <a:ea typeface="Adobe Fan Heiti Std B" pitchFamily="34" charset="-128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 b="1" dirty="0" smtClean="0">
                <a:solidFill>
                  <a:srgbClr val="C00000"/>
                </a:solidFill>
                <a:latin typeface="+mj-lt"/>
                <a:ea typeface="Adobe Fan Heiti Std B" pitchFamily="34" charset="-128"/>
              </a:rPr>
              <a:t>“</a:t>
            </a:r>
            <a:r>
              <a:rPr lang="en-US" sz="2000" b="1" dirty="0" err="1" smtClean="0">
                <a:solidFill>
                  <a:srgbClr val="C00000"/>
                </a:solidFill>
                <a:latin typeface="+mj-lt"/>
                <a:ea typeface="Adobe Fan Heiti Std B" pitchFamily="34" charset="-128"/>
              </a:rPr>
              <a:t>Funciona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  <a:ea typeface="Adobe Fan Heiti Std B" pitchFamily="34" charset="-128"/>
              </a:rPr>
              <a:t>!</a:t>
            </a:r>
            <a:r>
              <a:rPr lang="en-US" sz="2000" b="1" dirty="0">
                <a:solidFill>
                  <a:srgbClr val="C00000"/>
                </a:solidFill>
                <a:latin typeface="+mj-lt"/>
                <a:ea typeface="Adobe Fan Heiti Std B" pitchFamily="34" charset="-128"/>
              </a:rPr>
              <a:t>”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 sz="1800" b="1" dirty="0">
              <a:solidFill>
                <a:srgbClr val="BF2329"/>
              </a:solidFill>
              <a:latin typeface="+mj-lt"/>
              <a:ea typeface="Adobe Fan Heiti Std B" pitchFamily="34" charset="-128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endParaRPr lang="en-US" sz="1800" b="1" dirty="0">
              <a:latin typeface="+mj-lt"/>
              <a:ea typeface="Adobe Fan Heiti Std B" pitchFamily="34" charset="-128"/>
            </a:endParaRP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4495800" y="1066800"/>
            <a:ext cx="46482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 b="1" dirty="0" smtClean="0">
                <a:latin typeface="+mj-lt"/>
                <a:ea typeface="Adobe Fan Heiti Std B" pitchFamily="34" charset="-128"/>
              </a:rPr>
              <a:t>RELEVANCIA COMERCIAL</a:t>
            </a:r>
            <a:endParaRPr lang="en-US" sz="2000" b="1" dirty="0">
              <a:latin typeface="+mj-lt"/>
              <a:ea typeface="Adobe Fan Heiti Std B" pitchFamily="34" charset="-128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 b="1" dirty="0" smtClean="0">
                <a:latin typeface="+mj-lt"/>
                <a:ea typeface="Adobe Fan Heiti Std B" pitchFamily="34" charset="-128"/>
              </a:rPr>
              <a:t>(Mercado)</a:t>
            </a:r>
            <a:endParaRPr lang="en-US" sz="2000" b="1" dirty="0">
              <a:latin typeface="+mj-lt"/>
              <a:ea typeface="Adobe Fan Heiti Std B" pitchFamily="34" charset="-128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 b="1" dirty="0" smtClean="0">
                <a:solidFill>
                  <a:srgbClr val="C00000"/>
                </a:solidFill>
                <a:latin typeface="+mj-lt"/>
                <a:ea typeface="Adobe Fan Heiti Std B" pitchFamily="34" charset="-128"/>
              </a:rPr>
              <a:t>“</a:t>
            </a:r>
            <a:r>
              <a:rPr lang="en-US" sz="2000" b="1" dirty="0" err="1" smtClean="0">
                <a:solidFill>
                  <a:srgbClr val="C00000"/>
                </a:solidFill>
                <a:latin typeface="+mj-lt"/>
                <a:ea typeface="Adobe Fan Heiti Std B" pitchFamily="34" charset="-128"/>
              </a:rPr>
              <a:t>Soluciona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  <a:ea typeface="Adobe Fan Heiti Std B" pitchFamily="34" charset="-128"/>
              </a:rPr>
              <a:t> un </a:t>
            </a:r>
            <a:r>
              <a:rPr lang="en-US" sz="2000" b="1" dirty="0" err="1" smtClean="0">
                <a:solidFill>
                  <a:srgbClr val="C00000"/>
                </a:solidFill>
                <a:latin typeface="+mj-lt"/>
                <a:ea typeface="Adobe Fan Heiti Std B" pitchFamily="34" charset="-128"/>
              </a:rPr>
              <a:t>problema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  <a:ea typeface="Adobe Fan Heiti Std B" pitchFamily="34" charset="-128"/>
              </a:rPr>
              <a:t>”</a:t>
            </a:r>
            <a:endParaRPr lang="en-US" sz="2000" b="1" dirty="0">
              <a:solidFill>
                <a:srgbClr val="C00000"/>
              </a:solidFill>
              <a:latin typeface="+mj-lt"/>
              <a:ea typeface="Adobe Fan Heiti Std B" pitchFamily="34" charset="-128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 b="1" dirty="0" smtClean="0">
                <a:solidFill>
                  <a:srgbClr val="C00000"/>
                </a:solidFill>
                <a:latin typeface="+mj-lt"/>
                <a:ea typeface="Adobe Fan Heiti Std B" pitchFamily="34" charset="-128"/>
              </a:rPr>
              <a:t>“Lo </a:t>
            </a:r>
            <a:r>
              <a:rPr lang="en-US" sz="2000" b="1" dirty="0" err="1" smtClean="0">
                <a:solidFill>
                  <a:srgbClr val="C00000"/>
                </a:solidFill>
                <a:latin typeface="+mj-lt"/>
                <a:ea typeface="Adobe Fan Heiti Std B" pitchFamily="34" charset="-128"/>
              </a:rPr>
              <a:t>compro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  <a:ea typeface="Adobe Fan Heiti Std B" pitchFamily="34" charset="-128"/>
              </a:rPr>
              <a:t>” </a:t>
            </a:r>
            <a:endParaRPr lang="en-US" sz="2000" b="1" dirty="0">
              <a:solidFill>
                <a:srgbClr val="C00000"/>
              </a:solidFill>
              <a:latin typeface="+mj-lt"/>
              <a:ea typeface="Adobe Fan Heiti Std B" pitchFamily="34" charset="-128"/>
            </a:endParaRPr>
          </a:p>
        </p:txBody>
      </p:sp>
      <p:sp>
        <p:nvSpPr>
          <p:cNvPr id="30726" name="AutoShape 5"/>
          <p:cNvSpPr>
            <a:spLocks noChangeArrowheads="1"/>
          </p:cNvSpPr>
          <p:nvPr/>
        </p:nvSpPr>
        <p:spPr bwMode="auto">
          <a:xfrm>
            <a:off x="4191000" y="4354829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 dirty="0">
              <a:latin typeface="+mj-lt"/>
            </a:endParaRP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07208"/>
            <a:ext cx="3352800" cy="32766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9" descr="screenshot_0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2" y="2907029"/>
            <a:ext cx="3495675" cy="344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304"/>
            <a:ext cx="9144000" cy="612648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263B7A"/>
                </a:solidFill>
                <a:latin typeface="+mj-lt"/>
              </a:rPr>
              <a:t>Cambio</a:t>
            </a:r>
            <a:r>
              <a:rPr lang="en-US" dirty="0" smtClean="0">
                <a:solidFill>
                  <a:srgbClr val="263B7A"/>
                </a:solidFill>
                <a:latin typeface="+mj-lt"/>
              </a:rPr>
              <a:t> en el </a:t>
            </a:r>
            <a:r>
              <a:rPr lang="en-US" dirty="0" err="1" smtClean="0">
                <a:solidFill>
                  <a:srgbClr val="263B7A"/>
                </a:solidFill>
                <a:latin typeface="+mj-lt"/>
              </a:rPr>
              <a:t>paradigma</a:t>
            </a:r>
            <a:endParaRPr lang="en-US" dirty="0">
              <a:solidFill>
                <a:srgbClr val="263B7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79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304"/>
            <a:ext cx="9144000" cy="61264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+mj-lt"/>
              </a:rPr>
              <a:t>BHI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solidFill>
                  <a:srgbClr val="263B7A"/>
                </a:solidFill>
                <a:latin typeface="+mj-lt"/>
              </a:rPr>
              <a:t>Modelo</a:t>
            </a:r>
            <a:r>
              <a:rPr lang="en-US" dirty="0" smtClean="0">
                <a:solidFill>
                  <a:srgbClr val="263B7A"/>
                </a:solidFill>
                <a:latin typeface="+mj-lt"/>
              </a:rPr>
              <a:t> de </a:t>
            </a:r>
            <a:r>
              <a:rPr lang="en-US" dirty="0" err="1" smtClean="0">
                <a:solidFill>
                  <a:srgbClr val="263B7A"/>
                </a:solidFill>
                <a:latin typeface="+mj-lt"/>
              </a:rPr>
              <a:t>comercialización</a:t>
            </a:r>
            <a:endParaRPr lang="en-US" dirty="0">
              <a:solidFill>
                <a:srgbClr val="263B7A"/>
              </a:solidFill>
              <a:latin typeface="+mj-lt"/>
            </a:endParaRPr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360275"/>
              </p:ext>
            </p:extLst>
          </p:nvPr>
        </p:nvGraphicFramePr>
        <p:xfrm>
          <a:off x="409876" y="127101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3797" name="Picture 2" descr="http://www.glogster.com/media/15/41/93/65/4193659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5978"/>
          <a:stretch>
            <a:fillRect/>
          </a:stretch>
        </p:blipFill>
        <p:spPr bwMode="auto">
          <a:xfrm>
            <a:off x="7351776" y="5294312"/>
            <a:ext cx="12954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06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j-lt"/>
              </a:rPr>
              <a:t>BHI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solidFill>
                  <a:srgbClr val="263B7A"/>
                </a:solidFill>
                <a:latin typeface="+mj-lt"/>
              </a:rPr>
              <a:t>Modelo</a:t>
            </a:r>
            <a:r>
              <a:rPr lang="en-US" dirty="0" smtClean="0">
                <a:solidFill>
                  <a:srgbClr val="263B7A"/>
                </a:solidFill>
                <a:latin typeface="+mj-lt"/>
              </a:rPr>
              <a:t> de </a:t>
            </a:r>
            <a:r>
              <a:rPr lang="en-US" dirty="0" err="1" smtClean="0">
                <a:solidFill>
                  <a:srgbClr val="263B7A"/>
                </a:solidFill>
                <a:latin typeface="+mj-lt"/>
              </a:rPr>
              <a:t>comercializaci</a:t>
            </a:r>
            <a:r>
              <a:rPr lang="en-US" dirty="0" err="1" smtClean="0">
                <a:solidFill>
                  <a:srgbClr val="263B7A"/>
                </a:solidFill>
              </a:rPr>
              <a:t>ón</a:t>
            </a:r>
            <a:endParaRPr lang="en-US" dirty="0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" y="1234440"/>
            <a:ext cx="8732838" cy="504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11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0" y="137160"/>
            <a:ext cx="9144000" cy="40233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1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C00000"/>
                </a:solidFill>
                <a:latin typeface="Calibri"/>
              </a:rPr>
              <a:t>BHI </a:t>
            </a:r>
            <a:r>
              <a:rPr lang="en-US" b="1" dirty="0" smtClean="0">
                <a:solidFill>
                  <a:srgbClr val="263B7A"/>
                </a:solidFill>
                <a:latin typeface="Calibri"/>
              </a:rPr>
              <a:t>Company Portfolio</a:t>
            </a:r>
            <a:endParaRPr lang="en-US" b="1" dirty="0">
              <a:solidFill>
                <a:srgbClr val="263B7A"/>
              </a:solidFill>
              <a:latin typeface="Calibri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5143" y="1271017"/>
            <a:ext cx="1246583" cy="4498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687361" y="1270669"/>
            <a:ext cx="1246583" cy="212338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158332" y="1269974"/>
            <a:ext cx="1240676" cy="487305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195656" y="1269975"/>
            <a:ext cx="1246583" cy="212408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676994" y="1270322"/>
            <a:ext cx="1246583" cy="269699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59565" y="756115"/>
            <a:ext cx="8655835" cy="515769"/>
          </a:xfrm>
          <a:prstGeom prst="rect">
            <a:avLst/>
          </a:prstGeom>
          <a:solidFill>
            <a:srgbClr val="474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pic>
        <p:nvPicPr>
          <p:cNvPr id="82" name="Picture 4" descr="http://vlptherapeutics.com/images/vlp-logo-2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02" y="2788563"/>
            <a:ext cx="1114665" cy="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102" y="1563661"/>
            <a:ext cx="1114665" cy="29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 descr="http://www.nanovirpharm.com/templates/rt_solarsentinel/images/header/blue/logo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46"/>
          <a:stretch/>
        </p:blipFill>
        <p:spPr bwMode="auto">
          <a:xfrm>
            <a:off x="291102" y="3294142"/>
            <a:ext cx="1114665" cy="580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5" name="Rectangle 84"/>
          <p:cNvSpPr/>
          <p:nvPr/>
        </p:nvSpPr>
        <p:spPr>
          <a:xfrm>
            <a:off x="225143" y="756115"/>
            <a:ext cx="1246583" cy="515769"/>
          </a:xfrm>
          <a:prstGeom prst="rect">
            <a:avLst/>
          </a:prstGeom>
          <a:solidFill>
            <a:srgbClr val="474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PT Sans" panose="020B0503020203020204" pitchFamily="34" charset="0"/>
              </a:rPr>
              <a:t>Therapeutic</a:t>
            </a:r>
            <a:endParaRPr lang="en-US" sz="11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pic>
        <p:nvPicPr>
          <p:cNvPr id="86" name="Picture 3" descr="C:\xampp\htdocs\perceptive\images\percep_navigation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96" y="1437921"/>
            <a:ext cx="982714" cy="54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Box 86"/>
          <p:cNvSpPr txBox="1"/>
          <p:nvPr/>
        </p:nvSpPr>
        <p:spPr>
          <a:xfrm>
            <a:off x="1776017" y="2254814"/>
            <a:ext cx="1069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+mj-lt"/>
              </a:rPr>
              <a:t>Intravenous</a:t>
            </a:r>
          </a:p>
          <a:p>
            <a:pPr algn="ctr"/>
            <a:r>
              <a:rPr lang="en-US" sz="1400" b="1" dirty="0" smtClean="0">
                <a:latin typeface="+mj-lt"/>
              </a:rPr>
              <a:t>Solutions</a:t>
            </a:r>
            <a:endParaRPr lang="en-US" sz="1400" b="1" dirty="0">
              <a:latin typeface="+mj-lt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687361" y="755767"/>
            <a:ext cx="1246583" cy="515769"/>
          </a:xfrm>
          <a:prstGeom prst="rect">
            <a:avLst/>
          </a:prstGeom>
          <a:solidFill>
            <a:srgbClr val="474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PT Sans" panose="020B0503020203020204" pitchFamily="34" charset="0"/>
              </a:rPr>
              <a:t>Medical </a:t>
            </a:r>
            <a:r>
              <a:rPr lang="en-US" sz="1100" dirty="0" smtClean="0">
                <a:solidFill>
                  <a:schemeClr val="bg1"/>
                </a:solidFill>
                <a:latin typeface="PT Sans" panose="020B0503020203020204" pitchFamily="34" charset="0"/>
              </a:rPr>
              <a:t>Device</a:t>
            </a:r>
            <a:endParaRPr lang="en-US" sz="11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3155486" y="755940"/>
            <a:ext cx="1246583" cy="514035"/>
          </a:xfrm>
          <a:prstGeom prst="rect">
            <a:avLst/>
          </a:prstGeom>
          <a:solidFill>
            <a:srgbClr val="474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PT Sans" panose="020B0503020203020204" pitchFamily="34" charset="0"/>
              </a:rPr>
              <a:t>DreamIt Health</a:t>
            </a:r>
            <a:endParaRPr lang="en-US" sz="11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217" y="2928661"/>
            <a:ext cx="1119168" cy="22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Rectangle 90"/>
          <p:cNvSpPr/>
          <p:nvPr/>
        </p:nvSpPr>
        <p:spPr>
          <a:xfrm>
            <a:off x="7663782" y="756462"/>
            <a:ext cx="1251618" cy="514035"/>
          </a:xfrm>
          <a:prstGeom prst="rect">
            <a:avLst/>
          </a:prstGeom>
          <a:solidFill>
            <a:srgbClr val="474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PT Sans" panose="020B0503020203020204" pitchFamily="34" charset="0"/>
              </a:rPr>
              <a:t>Relevant Health</a:t>
            </a:r>
            <a:endParaRPr lang="en-US" sz="11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pic>
        <p:nvPicPr>
          <p:cNvPr id="92" name="Picture 91" descr="http://www.mimetas.com/rw_common/images/Mimetas_logo_500p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22" y="1594019"/>
            <a:ext cx="1114665" cy="23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/>
          <p:cNvSpPr txBox="1"/>
          <p:nvPr/>
        </p:nvSpPr>
        <p:spPr>
          <a:xfrm>
            <a:off x="6261628" y="2893316"/>
            <a:ext cx="1126450" cy="297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+mj-lt"/>
              </a:rPr>
              <a:t>3DBioWorks</a:t>
            </a:r>
            <a:endParaRPr lang="en-US" sz="1400" b="1" dirty="0">
              <a:latin typeface="+mj-lt"/>
            </a:endParaRPr>
          </a:p>
        </p:txBody>
      </p:sp>
      <p:pic>
        <p:nvPicPr>
          <p:cNvPr id="94" name="Picture 9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3053" y="2161299"/>
            <a:ext cx="1103602" cy="39658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Rectangle 94"/>
          <p:cNvSpPr/>
          <p:nvPr/>
        </p:nvSpPr>
        <p:spPr>
          <a:xfrm>
            <a:off x="6201563" y="755073"/>
            <a:ext cx="1246583" cy="515769"/>
          </a:xfrm>
          <a:prstGeom prst="rect">
            <a:avLst/>
          </a:prstGeom>
          <a:solidFill>
            <a:srgbClr val="474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PT Sans" panose="020B0503020203020204" pitchFamily="34" charset="0"/>
              </a:rPr>
              <a:t>R&amp;D </a:t>
            </a:r>
            <a:r>
              <a:rPr lang="en-US" sz="1100" dirty="0" smtClean="0">
                <a:solidFill>
                  <a:schemeClr val="bg1"/>
                </a:solidFill>
                <a:latin typeface="PT Sans" panose="020B0503020203020204" pitchFamily="34" charset="0"/>
              </a:rPr>
              <a:t>Tool</a:t>
            </a:r>
            <a:endParaRPr lang="en-US" sz="11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pic>
        <p:nvPicPr>
          <p:cNvPr id="96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5638" y="2254814"/>
            <a:ext cx="1116071" cy="41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7" descr="C:\Users\Intern\Google Drive - Unsynced\BHI\BHI Graphics\Tertius Logo - FINAL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638" y="1475353"/>
            <a:ext cx="1116071" cy="58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Rectangle 97"/>
          <p:cNvSpPr/>
          <p:nvPr/>
        </p:nvSpPr>
        <p:spPr>
          <a:xfrm>
            <a:off x="4671087" y="755420"/>
            <a:ext cx="1246583" cy="515769"/>
          </a:xfrm>
          <a:prstGeom prst="rect">
            <a:avLst/>
          </a:prstGeom>
          <a:solidFill>
            <a:srgbClr val="474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PT Sans" panose="020B0503020203020204" pitchFamily="34" charset="0"/>
              </a:rPr>
              <a:t>Health IT / IT</a:t>
            </a:r>
            <a:endParaRPr lang="en-US" sz="11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pic>
        <p:nvPicPr>
          <p:cNvPr id="102" name="Picture 6" descr="https://datafox-data.s3.amazonaws.com/images/cb_668d1a4d9d0a34abf3dc3a667ce19cfd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8" r="-1"/>
          <a:stretch/>
        </p:blipFill>
        <p:spPr bwMode="auto">
          <a:xfrm>
            <a:off x="3287313" y="2049101"/>
            <a:ext cx="982714" cy="19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Oval 102"/>
          <p:cNvSpPr/>
          <p:nvPr/>
        </p:nvSpPr>
        <p:spPr>
          <a:xfrm>
            <a:off x="1497957" y="928853"/>
            <a:ext cx="168208" cy="168208"/>
          </a:xfrm>
          <a:prstGeom prst="ellipse">
            <a:avLst/>
          </a:prstGeom>
          <a:solidFill>
            <a:srgbClr val="F8535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8535B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2960175" y="928853"/>
            <a:ext cx="168208" cy="168208"/>
          </a:xfrm>
          <a:prstGeom prst="ellipse">
            <a:avLst/>
          </a:prstGeom>
          <a:solidFill>
            <a:srgbClr val="F8535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8535B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4454904" y="928853"/>
            <a:ext cx="168208" cy="168208"/>
          </a:xfrm>
          <a:prstGeom prst="ellipse">
            <a:avLst/>
          </a:prstGeom>
          <a:solidFill>
            <a:srgbClr val="F8535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8535B"/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5973180" y="928853"/>
            <a:ext cx="168208" cy="168208"/>
          </a:xfrm>
          <a:prstGeom prst="ellipse">
            <a:avLst/>
          </a:prstGeom>
          <a:solidFill>
            <a:srgbClr val="F8535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8535B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7472091" y="928853"/>
            <a:ext cx="168208" cy="168208"/>
          </a:xfrm>
          <a:prstGeom prst="ellipse">
            <a:avLst/>
          </a:prstGeom>
          <a:solidFill>
            <a:srgbClr val="F8535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8535B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146950" y="928853"/>
            <a:ext cx="168208" cy="168208"/>
          </a:xfrm>
          <a:prstGeom prst="ellipse">
            <a:avLst/>
          </a:prstGeom>
          <a:solidFill>
            <a:srgbClr val="F8535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8535B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67276" y="3967315"/>
            <a:ext cx="1362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latin typeface="+mj-lt"/>
              </a:rPr>
              <a:t>Asulon</a:t>
            </a:r>
            <a:r>
              <a:rPr lang="en-US" sz="1200" b="1" dirty="0" smtClean="0">
                <a:latin typeface="+mj-lt"/>
              </a:rPr>
              <a:t> Pharma</a:t>
            </a:r>
            <a:endParaRPr lang="en-US" sz="1200" b="1" dirty="0">
              <a:latin typeface="+mj-lt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46950" y="2110433"/>
            <a:ext cx="1362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Magnifygen</a:t>
            </a:r>
            <a:endParaRPr lang="en-US" sz="1600" b="1" dirty="0">
              <a:latin typeface="+mj-lt"/>
            </a:endParaRPr>
          </a:p>
        </p:txBody>
      </p:sp>
      <p:pic>
        <p:nvPicPr>
          <p:cNvPr id="112" name="Picture 2" descr="Protenu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371" y="1356841"/>
            <a:ext cx="952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gust-production.s3.amazonaws.com/uploads/startup/logo_image/144741/logo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390" y="2801578"/>
            <a:ext cx="998566" cy="64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67276" y="4283639"/>
            <a:ext cx="1362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Paradigm</a:t>
            </a:r>
          </a:p>
          <a:p>
            <a:pPr algn="ctr"/>
            <a:r>
              <a:rPr lang="en-US" sz="1200" b="1" dirty="0" smtClean="0">
                <a:latin typeface="+mj-lt"/>
              </a:rPr>
              <a:t>Shift</a:t>
            </a:r>
            <a:endParaRPr lang="en-US" sz="1200" b="1" dirty="0">
              <a:latin typeface="+mj-lt"/>
            </a:endParaRPr>
          </a:p>
        </p:txBody>
      </p:sp>
      <p:pic>
        <p:nvPicPr>
          <p:cNvPr id="1028" name="Picture 4" descr="https://www.tissue-analytics.com/images/logo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064" y="3634319"/>
            <a:ext cx="1010348" cy="21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9328" y="2331412"/>
            <a:ext cx="739895" cy="3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9328" y="2784904"/>
            <a:ext cx="617342" cy="3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 descr="C:\Users\Intern\Google Drive\BHI\DreamIt Health Baltimore\2014 Companies\Emocha\Emocha Logo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772" y="2778034"/>
            <a:ext cx="404150" cy="40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www.phobious.com/en/img/logo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697" y="3631342"/>
            <a:ext cx="711074" cy="26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5" b="-1"/>
          <a:stretch/>
        </p:blipFill>
        <p:spPr bwMode="auto">
          <a:xfrm rot="5400000">
            <a:off x="3169765" y="3324599"/>
            <a:ext cx="317483" cy="21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94232" y="2988508"/>
            <a:ext cx="251078" cy="89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4" descr="Quantified Car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198" y="3967216"/>
            <a:ext cx="820476" cy="30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static1.squarespace.com/static/534f3939e4b03b169d8124dd/t/54bfd942e4b026f8d0fdcca5/1423508066500/?format=1500w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137" y="4328683"/>
            <a:ext cx="740598" cy="27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Decisive Health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088" y="3991127"/>
            <a:ext cx="427518" cy="29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InsightMedi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371" y="4721261"/>
            <a:ext cx="762374" cy="1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Real Dietitian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169" y="4943219"/>
            <a:ext cx="795002" cy="30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0" descr="https://www.redoxengine.com/images/logo-black-box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670" y="5293645"/>
            <a:ext cx="488916" cy="20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3128383" y="5241087"/>
            <a:ext cx="625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+mj-lt"/>
              </a:rPr>
              <a:t>Baton</a:t>
            </a:r>
            <a:endParaRPr lang="en-US" sz="1400" b="1" dirty="0">
              <a:latin typeface="+mj-lt"/>
            </a:endParaRPr>
          </a:p>
        </p:txBody>
      </p:sp>
      <p:pic>
        <p:nvPicPr>
          <p:cNvPr id="2050" name="Picture 2" descr="http://new.appianmed.com/wp-content/uploads/2014/05/appian-med-logo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03" y="5668716"/>
            <a:ext cx="934446" cy="30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167276" y="4759215"/>
            <a:ext cx="1362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latin typeface="+mj-lt"/>
              </a:rPr>
              <a:t>Avidea</a:t>
            </a:r>
            <a:endParaRPr lang="en-US" sz="1200" b="1" dirty="0"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67276" y="5016646"/>
            <a:ext cx="1362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latin typeface="+mj-lt"/>
              </a:rPr>
              <a:t>Artgen</a:t>
            </a:r>
            <a:endParaRPr lang="en-US" sz="1200" b="1" dirty="0">
              <a:latin typeface="+mj-lt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663781" y="1271016"/>
            <a:ext cx="1246583" cy="32260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pic>
        <p:nvPicPr>
          <p:cNvPr id="2" name="Picture 2" descr="http://www.biohealthinnovation.org/images/Clients/agewell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035" y="1416289"/>
            <a:ext cx="959954" cy="32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biohealthinnovation.org/images/Clients/checksup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722" y="1896414"/>
            <a:ext cx="980700" cy="50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7612854" y="2453426"/>
            <a:ext cx="1362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latin typeface="+mj-lt"/>
              </a:rPr>
              <a:t>Ergonometrix</a:t>
            </a:r>
            <a:endParaRPr lang="en-US" sz="1200" b="1" dirty="0">
              <a:latin typeface="+mj-lt"/>
            </a:endParaRPr>
          </a:p>
        </p:txBody>
      </p:sp>
      <p:pic>
        <p:nvPicPr>
          <p:cNvPr id="1032" name="Picture 8" descr="http://www.biohealthinnovation.org/images/Clients/orgenisis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18" y="5331103"/>
            <a:ext cx="1039831" cy="27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biohealthinnovation.org/images/Clients/neopendia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081" y="2808284"/>
            <a:ext cx="883982" cy="52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biohealthinnovation.org/images/Clients/werbie.jpg"/>
          <p:cNvPicPr>
            <a:picLocks noChangeAspect="1" noChangeArrowheads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5" b="28825"/>
          <a:stretch/>
        </p:blipFill>
        <p:spPr bwMode="auto">
          <a:xfrm>
            <a:off x="7800382" y="3419083"/>
            <a:ext cx="928681" cy="39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biohealthinnovation.org/images/Clients/gastrogirl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743" y="3874582"/>
            <a:ext cx="917319" cy="19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7612854" y="4145139"/>
            <a:ext cx="1362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Lazy Company</a:t>
            </a:r>
            <a:endParaRPr lang="en-US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164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j-lt"/>
              </a:rPr>
              <a:t>BHI </a:t>
            </a:r>
            <a:r>
              <a:rPr lang="en-US" dirty="0" smtClean="0">
                <a:solidFill>
                  <a:srgbClr val="263B7A"/>
                </a:solidFill>
                <a:latin typeface="+mj-lt"/>
              </a:rPr>
              <a:t>Scouting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33856" y="868680"/>
            <a:ext cx="7022592" cy="1389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 rot="10800000">
            <a:off x="3783277" y="1965960"/>
            <a:ext cx="1705462" cy="1411446"/>
          </a:xfrm>
          <a:prstGeom prst="downArrow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>
            <a:endCxn id="14" idx="3"/>
          </p:cNvCxnSpPr>
          <p:nvPr/>
        </p:nvCxnSpPr>
        <p:spPr>
          <a:xfrm flipH="1">
            <a:off x="2021224" y="4067934"/>
            <a:ext cx="2617454" cy="269448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  <a:headEnd type="oval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17" idx="3"/>
          </p:cNvCxnSpPr>
          <p:nvPr/>
        </p:nvCxnSpPr>
        <p:spPr>
          <a:xfrm flipH="1">
            <a:off x="3181259" y="4124560"/>
            <a:ext cx="1470380" cy="990637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  <a:headEnd type="oval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18" idx="0"/>
          </p:cNvCxnSpPr>
          <p:nvPr/>
        </p:nvCxnSpPr>
        <p:spPr>
          <a:xfrm flipH="1">
            <a:off x="3345603" y="4067934"/>
            <a:ext cx="1306034" cy="1531087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  <a:headEnd type="oval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15" idx="3"/>
          </p:cNvCxnSpPr>
          <p:nvPr/>
        </p:nvCxnSpPr>
        <p:spPr>
          <a:xfrm flipH="1" flipV="1">
            <a:off x="3158008" y="3386406"/>
            <a:ext cx="1478025" cy="738155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  <a:headEnd type="oval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20" idx="1"/>
          </p:cNvCxnSpPr>
          <p:nvPr/>
        </p:nvCxnSpPr>
        <p:spPr>
          <a:xfrm flipV="1">
            <a:off x="4651629" y="3386405"/>
            <a:ext cx="1787999" cy="738155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  <a:headEnd type="oval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9" idx="0"/>
          </p:cNvCxnSpPr>
          <p:nvPr/>
        </p:nvCxnSpPr>
        <p:spPr>
          <a:xfrm>
            <a:off x="4651629" y="4056303"/>
            <a:ext cx="1209903" cy="1542718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  <a:headEnd type="oval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16" idx="1"/>
          </p:cNvCxnSpPr>
          <p:nvPr/>
        </p:nvCxnSpPr>
        <p:spPr>
          <a:xfrm>
            <a:off x="4638675" y="4124706"/>
            <a:ext cx="1580846" cy="992597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  <a:headEnd type="oval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21" idx="1"/>
          </p:cNvCxnSpPr>
          <p:nvPr/>
        </p:nvCxnSpPr>
        <p:spPr>
          <a:xfrm>
            <a:off x="4638675" y="4067934"/>
            <a:ext cx="2201518" cy="269448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  <a:headEnd type="oval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90172" y="4014216"/>
            <a:ext cx="1031052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BHI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Portfolio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3496" y="3063240"/>
            <a:ext cx="2404512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NIH/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err="1" smtClean="0">
                <a:solidFill>
                  <a:schemeClr val="bg1"/>
                </a:solidFill>
              </a:rPr>
              <a:t>laboratorios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federales</a:t>
            </a:r>
            <a:endParaRPr lang="en-US" sz="1800" dirty="0" smtClean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19521" y="4932637"/>
            <a:ext cx="1647318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 err="1" smtClean="0">
                <a:solidFill>
                  <a:schemeClr val="bg1"/>
                </a:solidFill>
              </a:rPr>
              <a:t>Universidades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4166" y="4930531"/>
            <a:ext cx="1827093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 err="1" smtClean="0">
                <a:solidFill>
                  <a:schemeClr val="bg1"/>
                </a:solidFill>
              </a:rPr>
              <a:t>Emprendedores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9482" y="5599021"/>
            <a:ext cx="1352241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 err="1" smtClean="0">
                <a:solidFill>
                  <a:schemeClr val="bg1"/>
                </a:solidFill>
              </a:rPr>
              <a:t>Compañias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err="1" smtClean="0">
                <a:solidFill>
                  <a:schemeClr val="bg1"/>
                </a:solidFill>
              </a:rPr>
              <a:t>existentes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66231" y="5599021"/>
            <a:ext cx="1590601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Soft Landing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err="1" smtClean="0">
                <a:solidFill>
                  <a:schemeClr val="bg1"/>
                </a:solidFill>
              </a:rPr>
              <a:t>Internacional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39628" y="3201739"/>
            <a:ext cx="1557575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 err="1" smtClean="0">
                <a:solidFill>
                  <a:schemeClr val="bg1"/>
                </a:solidFill>
              </a:rPr>
              <a:t>Aceleradoras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40193" y="4014216"/>
            <a:ext cx="1403862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Spinouts de 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la </a:t>
            </a:r>
            <a:r>
              <a:rPr lang="en-US" sz="1800" dirty="0" err="1" smtClean="0">
                <a:solidFill>
                  <a:schemeClr val="bg1"/>
                </a:solidFill>
              </a:rPr>
              <a:t>industria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22" name="Picture 2" descr="http://upload.wikimedia.org/wikipedia/commons/thumb/f/f5/Hoffmann-La_Roche_logo.svg/500px-Hoffmann-La_Roche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1136284"/>
            <a:ext cx="1595528" cy="82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/>
          <p:cNvSpPr/>
          <p:nvPr/>
        </p:nvSpPr>
        <p:spPr>
          <a:xfrm>
            <a:off x="3426149" y="2843784"/>
            <a:ext cx="2419718" cy="241971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BHI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EIR TEAM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64224" y="1121581"/>
            <a:ext cx="1635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63B7A"/>
                </a:solidFill>
                <a:latin typeface="+mj-lt"/>
              </a:rPr>
              <a:t>BHI</a:t>
            </a:r>
          </a:p>
          <a:p>
            <a:pPr algn="ctr"/>
            <a:r>
              <a:rPr lang="en-US" sz="2800" b="1" dirty="0" smtClean="0">
                <a:solidFill>
                  <a:srgbClr val="263B7A"/>
                </a:solidFill>
                <a:latin typeface="+mj-lt"/>
              </a:rPr>
              <a:t>Partners</a:t>
            </a:r>
            <a:endParaRPr lang="en-US" sz="2800" b="1" dirty="0">
              <a:solidFill>
                <a:srgbClr val="263B7A"/>
              </a:solidFill>
              <a:latin typeface="+mj-lt"/>
            </a:endParaRPr>
          </a:p>
        </p:txBody>
      </p:sp>
      <p:pic>
        <p:nvPicPr>
          <p:cNvPr id="25" name="Picture 4" descr="http://upload.wikimedia.org/wikipedia/en/c/c0/MedImmune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058" y="1063130"/>
            <a:ext cx="2622830" cy="104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346" y="4123944"/>
            <a:ext cx="457200" cy="457200"/>
          </a:xfrm>
          <a:prstGeom prst="ellipse">
            <a:avLst/>
          </a:prstGeom>
          <a:ln>
            <a:noFill/>
          </a:ln>
        </p:spPr>
      </p:pic>
      <p:pic>
        <p:nvPicPr>
          <p:cNvPr id="28" name="Picture 2" descr="C:\Users\Intern\Google Drive\BHI\BHI Staff Bios\Ram Aiyar.jpg"/>
          <p:cNvPicPr>
            <a:picLocks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73472" y="4123944"/>
            <a:ext cx="457200" cy="457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www.biohealthinnovation.org/images/Crab_Board/AlbineMartin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" b="17194"/>
          <a:stretch/>
        </p:blipFill>
        <p:spPr bwMode="auto">
          <a:xfrm>
            <a:off x="4130014" y="4634862"/>
            <a:ext cx="457200" cy="457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654479" y="4633646"/>
            <a:ext cx="457200" cy="457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386909" y="4124092"/>
            <a:ext cx="457200" cy="45705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9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2747"/>
            <a:ext cx="9144000" cy="52089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j-lt"/>
              </a:rPr>
              <a:t>BHI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solidFill>
                  <a:srgbClr val="263B7A"/>
                </a:solidFill>
                <a:latin typeface="+mj-lt"/>
              </a:rPr>
              <a:t>Modelo</a:t>
            </a:r>
            <a:r>
              <a:rPr lang="en-US" dirty="0" smtClean="0">
                <a:solidFill>
                  <a:srgbClr val="263B7A"/>
                </a:solidFill>
                <a:latin typeface="+mj-lt"/>
              </a:rPr>
              <a:t> de </a:t>
            </a:r>
            <a:r>
              <a:rPr lang="en-US" dirty="0" err="1" smtClean="0">
                <a:solidFill>
                  <a:srgbClr val="263B7A"/>
                </a:solidFill>
                <a:latin typeface="+mj-lt"/>
              </a:rPr>
              <a:t>negocio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4984"/>
            <a:ext cx="9144000" cy="500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1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1CB4-7010-4D57-8026-2D5DC59E55B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880" y="36576"/>
            <a:ext cx="9326880" cy="675741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095744" y="2660904"/>
            <a:ext cx="585216" cy="58521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4277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263B7A"/>
                </a:solidFill>
                <a:latin typeface="+mj-lt"/>
              </a:rPr>
              <a:t>Small Business Innovation Research (SBIR) 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1124712"/>
            <a:ext cx="8631936" cy="2523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+mj-lt"/>
                <a:ea typeface="Adobe Fan Heiti Std B" pitchFamily="34" charset="-128"/>
                <a:cs typeface="Adobe Hebrew" pitchFamily="18" charset="-79"/>
              </a:rPr>
              <a:t>REQUISITOS:</a:t>
            </a:r>
          </a:p>
          <a:p>
            <a:r>
              <a:rPr lang="en-US" sz="2000" dirty="0" err="1" smtClean="0">
                <a:latin typeface="+mj-lt"/>
                <a:ea typeface="Adobe Fan Heiti Std B" pitchFamily="34" charset="-128"/>
                <a:cs typeface="Adobe Hebrew" pitchFamily="18" charset="-79"/>
              </a:rPr>
              <a:t>Organización</a:t>
            </a:r>
            <a:r>
              <a:rPr lang="en-US" sz="2000" dirty="0" smtClean="0">
                <a:latin typeface="+mj-lt"/>
                <a:ea typeface="Adobe Fan Heiti Std B" pitchFamily="34" charset="-128"/>
                <a:cs typeface="Adobe Hebrew" pitchFamily="18" charset="-79"/>
              </a:rPr>
              <a:t> con fines de </a:t>
            </a:r>
            <a:r>
              <a:rPr lang="en-US" sz="2000" dirty="0" err="1" smtClean="0">
                <a:latin typeface="+mj-lt"/>
                <a:ea typeface="Adobe Fan Heiti Std B" pitchFamily="34" charset="-128"/>
                <a:cs typeface="Adobe Hebrew" pitchFamily="18" charset="-79"/>
              </a:rPr>
              <a:t>lucro</a:t>
            </a:r>
            <a:r>
              <a:rPr lang="en-US" sz="2000" dirty="0">
                <a:latin typeface="+mj-lt"/>
                <a:ea typeface="Adobe Fan Heiti Std B" pitchFamily="34" charset="-128"/>
                <a:cs typeface="Adobe Hebrew" pitchFamily="18" charset="-79"/>
              </a:rPr>
              <a:t> </a:t>
            </a:r>
            <a:r>
              <a:rPr lang="en-US" sz="2000" dirty="0" err="1" smtClean="0">
                <a:latin typeface="+mj-lt"/>
                <a:ea typeface="Adobe Fan Heiti Std B" pitchFamily="34" charset="-128"/>
                <a:cs typeface="Adobe Hebrew" pitchFamily="18" charset="-79"/>
              </a:rPr>
              <a:t>instalada</a:t>
            </a:r>
            <a:r>
              <a:rPr lang="en-US" sz="2000" dirty="0" smtClean="0">
                <a:latin typeface="+mj-lt"/>
                <a:ea typeface="Adobe Fan Heiti Std B" pitchFamily="34" charset="-128"/>
                <a:cs typeface="Adobe Hebrew" pitchFamily="18" charset="-79"/>
              </a:rPr>
              <a:t> en EEUU con </a:t>
            </a:r>
            <a:r>
              <a:rPr lang="en-US" sz="2000" dirty="0" err="1" smtClean="0">
                <a:latin typeface="+mj-lt"/>
                <a:ea typeface="Adobe Fan Heiti Std B" pitchFamily="34" charset="-128"/>
                <a:cs typeface="Adobe Hebrew" pitchFamily="18" charset="-79"/>
              </a:rPr>
              <a:t>menos</a:t>
            </a:r>
            <a:r>
              <a:rPr lang="en-US" sz="2000" dirty="0" smtClean="0">
                <a:latin typeface="+mj-lt"/>
                <a:ea typeface="Adobe Fan Heiti Std B" pitchFamily="34" charset="-128"/>
                <a:cs typeface="Adobe Hebrew" pitchFamily="18" charset="-79"/>
              </a:rPr>
              <a:t> de 500 personas. </a:t>
            </a:r>
          </a:p>
          <a:p>
            <a:r>
              <a:rPr lang="en-US" sz="2000" dirty="0" err="1" smtClean="0">
                <a:latin typeface="+mj-lt"/>
                <a:ea typeface="Adobe Fan Heiti Std B" pitchFamily="34" charset="-128"/>
                <a:cs typeface="Adobe Hebrew" pitchFamily="18" charset="-79"/>
              </a:rPr>
              <a:t>Organización</a:t>
            </a:r>
            <a:r>
              <a:rPr lang="en-US" sz="2000" dirty="0" smtClean="0">
                <a:latin typeface="+mj-lt"/>
                <a:ea typeface="Adobe Fan Heiti Std B" pitchFamily="34" charset="-128"/>
                <a:cs typeface="Adobe Hebrew" pitchFamily="18" charset="-79"/>
              </a:rPr>
              <a:t> </a:t>
            </a:r>
            <a:r>
              <a:rPr lang="en-US" sz="2000" dirty="0" err="1" smtClean="0">
                <a:latin typeface="+mj-lt"/>
                <a:ea typeface="Adobe Fan Heiti Std B" pitchFamily="34" charset="-128"/>
                <a:cs typeface="Adobe Hebrew" pitchFamily="18" charset="-79"/>
              </a:rPr>
              <a:t>que</a:t>
            </a:r>
            <a:r>
              <a:rPr lang="en-US" sz="2000" dirty="0" smtClean="0">
                <a:latin typeface="+mj-lt"/>
                <a:ea typeface="Adobe Fan Heiti Std B" pitchFamily="34" charset="-128"/>
                <a:cs typeface="Adobe Hebrew" pitchFamily="18" charset="-79"/>
              </a:rPr>
              <a:t> opera en EEUU – </a:t>
            </a:r>
            <a:r>
              <a:rPr lang="en-US" sz="2000" dirty="0" err="1" smtClean="0">
                <a:latin typeface="+mj-lt"/>
                <a:ea typeface="Adobe Fan Heiti Std B" pitchFamily="34" charset="-128"/>
                <a:cs typeface="Adobe Hebrew" pitchFamily="18" charset="-79"/>
              </a:rPr>
              <a:t>colabora</a:t>
            </a:r>
            <a:r>
              <a:rPr lang="en-US" sz="2000" dirty="0" smtClean="0">
                <a:latin typeface="+mj-lt"/>
                <a:ea typeface="Adobe Fan Heiti Std B" pitchFamily="34" charset="-128"/>
                <a:cs typeface="Adobe Hebrew" pitchFamily="18" charset="-79"/>
              </a:rPr>
              <a:t> con el </a:t>
            </a:r>
            <a:r>
              <a:rPr lang="en-US" sz="2000" dirty="0" err="1" smtClean="0">
                <a:latin typeface="+mj-lt"/>
                <a:ea typeface="Adobe Fan Heiti Std B" pitchFamily="34" charset="-128"/>
                <a:cs typeface="Adobe Hebrew" pitchFamily="18" charset="-79"/>
              </a:rPr>
              <a:t>crecimiento</a:t>
            </a:r>
            <a:r>
              <a:rPr lang="en-US" sz="2000" dirty="0" smtClean="0">
                <a:latin typeface="+mj-lt"/>
                <a:ea typeface="Adobe Fan Heiti Std B" pitchFamily="34" charset="-128"/>
                <a:cs typeface="Adobe Hebrew" pitchFamily="18" charset="-79"/>
              </a:rPr>
              <a:t> de la </a:t>
            </a:r>
            <a:r>
              <a:rPr lang="en-US" sz="2000" dirty="0" err="1" smtClean="0">
                <a:latin typeface="+mj-lt"/>
                <a:ea typeface="Adobe Fan Heiti Std B" pitchFamily="34" charset="-128"/>
                <a:cs typeface="Adobe Hebrew" pitchFamily="18" charset="-79"/>
              </a:rPr>
              <a:t>economía</a:t>
            </a:r>
            <a:r>
              <a:rPr lang="en-US" sz="2000" dirty="0" smtClean="0">
                <a:latin typeface="+mj-lt"/>
                <a:ea typeface="Adobe Fan Heiti Std B" pitchFamily="34" charset="-128"/>
                <a:cs typeface="Adobe Hebrew" pitchFamily="18" charset="-79"/>
              </a:rPr>
              <a:t>. </a:t>
            </a:r>
          </a:p>
          <a:p>
            <a:r>
              <a:rPr lang="en-US" sz="2000" dirty="0" smtClean="0">
                <a:latin typeface="+mj-lt"/>
                <a:ea typeface="Adobe Fan Heiti Std B" pitchFamily="34" charset="-128"/>
                <a:cs typeface="Adobe Hebrew" pitchFamily="18" charset="-79"/>
              </a:rPr>
              <a:t>50% de los </a:t>
            </a:r>
            <a:r>
              <a:rPr lang="en-US" sz="2000" dirty="0" err="1" smtClean="0">
                <a:latin typeface="+mj-lt"/>
                <a:ea typeface="Adobe Fan Heiti Std B" pitchFamily="34" charset="-128"/>
                <a:cs typeface="Adobe Hebrew" pitchFamily="18" charset="-79"/>
              </a:rPr>
              <a:t>integrantes</a:t>
            </a:r>
            <a:r>
              <a:rPr lang="en-US" sz="2000" dirty="0" smtClean="0">
                <a:latin typeface="+mj-lt"/>
                <a:ea typeface="Adobe Fan Heiti Std B" pitchFamily="34" charset="-128"/>
                <a:cs typeface="Adobe Hebrew" pitchFamily="18" charset="-79"/>
              </a:rPr>
              <a:t> </a:t>
            </a:r>
            <a:r>
              <a:rPr lang="en-US" sz="2000" dirty="0" err="1" smtClean="0">
                <a:latin typeface="+mj-lt"/>
                <a:ea typeface="Adobe Fan Heiti Std B" pitchFamily="34" charset="-128"/>
                <a:cs typeface="Adobe Hebrew" pitchFamily="18" charset="-79"/>
              </a:rPr>
              <a:t>deben</a:t>
            </a:r>
            <a:r>
              <a:rPr lang="en-US" sz="2000" dirty="0" smtClean="0">
                <a:latin typeface="+mj-lt"/>
                <a:ea typeface="Adobe Fan Heiti Std B" pitchFamily="34" charset="-128"/>
                <a:cs typeface="Adobe Hebrew" pitchFamily="18" charset="-79"/>
              </a:rPr>
              <a:t> </a:t>
            </a:r>
            <a:r>
              <a:rPr lang="en-US" sz="2000" dirty="0" err="1" smtClean="0">
                <a:latin typeface="+mj-lt"/>
                <a:ea typeface="Adobe Fan Heiti Std B" pitchFamily="34" charset="-128"/>
                <a:cs typeface="Adobe Hebrew" pitchFamily="18" charset="-79"/>
              </a:rPr>
              <a:t>ser</a:t>
            </a:r>
            <a:r>
              <a:rPr lang="en-US" sz="2000" dirty="0" smtClean="0">
                <a:latin typeface="+mj-lt"/>
                <a:ea typeface="Adobe Fan Heiti Std B" pitchFamily="34" charset="-128"/>
                <a:cs typeface="Adobe Hebrew" pitchFamily="18" charset="-79"/>
              </a:rPr>
              <a:t> </a:t>
            </a:r>
            <a:r>
              <a:rPr lang="en-US" sz="2000" dirty="0" err="1" smtClean="0">
                <a:latin typeface="+mj-lt"/>
                <a:ea typeface="Adobe Fan Heiti Std B" pitchFamily="34" charset="-128"/>
                <a:cs typeface="Adobe Hebrew" pitchFamily="18" charset="-79"/>
              </a:rPr>
              <a:t>ciudadanos</a:t>
            </a:r>
            <a:r>
              <a:rPr lang="en-US" sz="2000" dirty="0" smtClean="0">
                <a:latin typeface="+mj-lt"/>
                <a:ea typeface="Adobe Fan Heiti Std B" pitchFamily="34" charset="-128"/>
                <a:cs typeface="Adobe Hebrew" pitchFamily="18" charset="-79"/>
              </a:rPr>
              <a:t> EEUU o </a:t>
            </a:r>
            <a:r>
              <a:rPr lang="en-US" sz="2000" dirty="0" err="1" smtClean="0">
                <a:latin typeface="+mj-lt"/>
                <a:ea typeface="Adobe Fan Heiti Std B" pitchFamily="34" charset="-128"/>
                <a:cs typeface="Adobe Hebrew" pitchFamily="18" charset="-79"/>
              </a:rPr>
              <a:t>residentes</a:t>
            </a:r>
            <a:r>
              <a:rPr lang="en-US" sz="2000" dirty="0" smtClean="0">
                <a:latin typeface="+mj-lt"/>
                <a:ea typeface="Adobe Fan Heiti Std B" pitchFamily="34" charset="-128"/>
                <a:cs typeface="Adobe Hebrew" pitchFamily="18" charset="-79"/>
              </a:rPr>
              <a:t> </a:t>
            </a:r>
            <a:r>
              <a:rPr lang="en-US" sz="2000" dirty="0" err="1" smtClean="0">
                <a:latin typeface="+mj-lt"/>
                <a:ea typeface="Adobe Fan Heiti Std B" pitchFamily="34" charset="-128"/>
                <a:cs typeface="Adobe Hebrew" pitchFamily="18" charset="-79"/>
              </a:rPr>
              <a:t>permanentes</a:t>
            </a:r>
            <a:r>
              <a:rPr lang="en-US" sz="2000" dirty="0" smtClean="0">
                <a:latin typeface="+mj-lt"/>
                <a:ea typeface="Adobe Fan Heiti Std B" pitchFamily="34" charset="-128"/>
                <a:cs typeface="Adobe Hebrew" pitchFamily="18" charset="-79"/>
              </a:rPr>
              <a:t>.</a:t>
            </a:r>
          </a:p>
        </p:txBody>
      </p:sp>
      <p:pic>
        <p:nvPicPr>
          <p:cNvPr id="4" name="Picture 2" descr="SBIR/STTR 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292" y="5826091"/>
            <a:ext cx="1897412" cy="49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6576" y="210312"/>
            <a:ext cx="841248" cy="646331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43256841"/>
              </p:ext>
            </p:extLst>
          </p:nvPr>
        </p:nvGraphicFramePr>
        <p:xfrm>
          <a:off x="-438912" y="3628136"/>
          <a:ext cx="9656064" cy="2873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627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638234"/>
            <a:ext cx="9144000" cy="125435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59076" y="1088136"/>
            <a:ext cx="5239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Adobe Fan Heiti Std B" pitchFamily="34" charset="-128"/>
              </a:rPr>
              <a:t>Running Total – Small Businesses Assisted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+mj-lt"/>
              <a:ea typeface="Adobe Fan Heiti Std B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9948" y="1693524"/>
            <a:ext cx="5404104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22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Awards won; $5M in funding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30 </a:t>
            </a:r>
            <a:r>
              <a:rPr lang="en-US" sz="2800" dirty="0" smtClean="0">
                <a:latin typeface="+mj-lt"/>
              </a:rPr>
              <a:t>Projects supported by BHI funds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140 </a:t>
            </a:r>
            <a:r>
              <a:rPr lang="en-US" sz="2800" dirty="0" smtClean="0">
                <a:latin typeface="+mj-lt"/>
              </a:rPr>
              <a:t>Projects Reviewed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58 </a:t>
            </a:r>
            <a:r>
              <a:rPr lang="en-US" sz="2800" dirty="0" smtClean="0">
                <a:latin typeface="+mj-lt"/>
              </a:rPr>
              <a:t>Grant Proposals Submitted</a:t>
            </a:r>
            <a:endParaRPr lang="en-US" sz="28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BHI</a:t>
            </a:r>
            <a:r>
              <a:rPr lang="en-US" dirty="0">
                <a:solidFill>
                  <a:srgbClr val="263B7A"/>
                </a:solidFill>
              </a:rPr>
              <a:t> </a:t>
            </a:r>
            <a:r>
              <a:rPr lang="en-US" dirty="0">
                <a:solidFill>
                  <a:srgbClr val="263B7A"/>
                </a:solidFill>
                <a:ea typeface="Adobe Fan Heiti Std B"/>
              </a:rPr>
              <a:t>Federal</a:t>
            </a:r>
            <a:r>
              <a:rPr lang="en-US" dirty="0">
                <a:solidFill>
                  <a:srgbClr val="263B7A"/>
                </a:solidFill>
              </a:rPr>
              <a:t> Funding </a:t>
            </a:r>
            <a:r>
              <a:rPr lang="en-US" dirty="0" smtClean="0">
                <a:solidFill>
                  <a:srgbClr val="263B7A"/>
                </a:solidFill>
              </a:rPr>
              <a:t>Assistance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" y="6501384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9-15-2015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952243" y="4238124"/>
            <a:ext cx="5239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Adobe Fan Heiti Std B" pitchFamily="34" charset="-128"/>
              </a:rPr>
              <a:t>Success Rate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+mj-lt"/>
              <a:ea typeface="Adobe Fan Heiti Std B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1231" y="4863701"/>
            <a:ext cx="6601538" cy="803425"/>
          </a:xfrm>
          <a:prstGeom prst="rect">
            <a:avLst/>
          </a:prstGeom>
          <a:noFill/>
        </p:spPr>
        <p:txBody>
          <a:bodyPr wrap="square" numCol="3" spcCol="91440" rtlCol="0" anchor="ctr">
            <a:noAutofit/>
          </a:bodyPr>
          <a:lstStyle/>
          <a:p>
            <a:pPr algn="ctr"/>
            <a:r>
              <a:rPr lang="en-US" b="1" dirty="0" smtClean="0">
                <a:solidFill>
                  <a:srgbClr val="F0555D"/>
                </a:solidFill>
                <a:latin typeface="PT Sans" panose="020B0503020203020204" pitchFamily="34" charset="0"/>
              </a:rPr>
              <a:t>48.4%</a:t>
            </a:r>
          </a:p>
          <a:p>
            <a:pPr algn="ctr"/>
            <a:r>
              <a:rPr lang="en-US" sz="1400" dirty="0" smtClean="0">
                <a:solidFill>
                  <a:srgbClr val="F0555D"/>
                </a:solidFill>
                <a:latin typeface="PT Sans" panose="020B0503020203020204" pitchFamily="34" charset="0"/>
              </a:rPr>
              <a:t>Program Success Rate</a:t>
            </a:r>
          </a:p>
          <a:p>
            <a:pPr algn="ctr"/>
            <a:r>
              <a:rPr lang="en-US" dirty="0" smtClean="0">
                <a:latin typeface="PT Sans" panose="020B0503020203020204" pitchFamily="34" charset="0"/>
              </a:rPr>
              <a:t>vs</a:t>
            </a:r>
          </a:p>
          <a:p>
            <a:pPr algn="ctr"/>
            <a:r>
              <a:rPr lang="en-US" b="1" dirty="0" smtClean="0">
                <a:latin typeface="PT Sans" panose="020B0503020203020204" pitchFamily="34" charset="0"/>
              </a:rPr>
              <a:t>21.1% </a:t>
            </a:r>
          </a:p>
          <a:p>
            <a:pPr algn="ctr"/>
            <a:r>
              <a:rPr lang="en-US" sz="1400" dirty="0" smtClean="0">
                <a:latin typeface="PT Sans" panose="020B0503020203020204" pitchFamily="34" charset="0"/>
              </a:rPr>
              <a:t>National Average Win </a:t>
            </a:r>
            <a:r>
              <a:rPr lang="en-US" sz="1400" dirty="0">
                <a:latin typeface="PT Sans" panose="020B0503020203020204" pitchFamily="34" charset="0"/>
              </a:rPr>
              <a:t>Rate </a:t>
            </a:r>
          </a:p>
        </p:txBody>
      </p:sp>
    </p:spTree>
    <p:extLst>
      <p:ext uri="{BB962C8B-B14F-4D97-AF65-F5344CB8AC3E}">
        <p14:creationId xmlns:p14="http://schemas.microsoft.com/office/powerpoint/2010/main" val="249744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182880" y="1243526"/>
            <a:ext cx="3170360" cy="1463039"/>
            <a:chOff x="224617" y="1037963"/>
            <a:chExt cx="3028216" cy="1463039"/>
          </a:xfrm>
        </p:grpSpPr>
        <p:sp>
          <p:nvSpPr>
            <p:cNvPr id="41" name="Rectangle 40"/>
            <p:cNvSpPr/>
            <p:nvPr/>
          </p:nvSpPr>
          <p:spPr>
            <a:xfrm>
              <a:off x="224617" y="1037963"/>
              <a:ext cx="3028216" cy="14630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+mj-lt"/>
              </a:endParaRPr>
            </a:p>
          </p:txBody>
        </p:sp>
        <p:pic>
          <p:nvPicPr>
            <p:cNvPr id="42" name="Picture 5" descr="Venable LLP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852" y="1629662"/>
              <a:ext cx="2209800" cy="66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Rectangle 42"/>
            <p:cNvSpPr/>
            <p:nvPr/>
          </p:nvSpPr>
          <p:spPr>
            <a:xfrm>
              <a:off x="332783" y="1147691"/>
              <a:ext cx="278924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CC3333"/>
                  </a:solidFill>
                  <a:latin typeface="+mj-lt"/>
                </a:rPr>
                <a:t>Corporate Legal</a:t>
              </a:r>
              <a:endParaRPr lang="en-US" sz="1600" dirty="0">
                <a:latin typeface="+mj-lt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7168896" y="1234440"/>
            <a:ext cx="1760346" cy="14721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+mj-lt"/>
            </a:endParaRPr>
          </a:p>
        </p:txBody>
      </p:sp>
      <p:pic>
        <p:nvPicPr>
          <p:cNvPr id="46" name="Picture 8" descr="http://www.tbs-llc.com/xres/uploads/images/logo_vertical1_backgrou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726" y="1859024"/>
            <a:ext cx="446686" cy="61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7478913" y="1321740"/>
            <a:ext cx="1140312" cy="3385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3333"/>
                </a:solidFill>
                <a:latin typeface="+mj-lt"/>
              </a:rPr>
              <a:t>Accounting</a:t>
            </a:r>
            <a:endParaRPr lang="en-US" sz="1600" b="1" dirty="0">
              <a:solidFill>
                <a:srgbClr val="CC3333"/>
              </a:solidFill>
              <a:latin typeface="+mj-lt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511785" y="1234440"/>
            <a:ext cx="1583959" cy="14721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+mj-l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538685" y="1321740"/>
            <a:ext cx="15301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3333"/>
                </a:solidFill>
                <a:latin typeface="+mj-lt"/>
              </a:rPr>
              <a:t>Clinical Services</a:t>
            </a:r>
            <a:endParaRPr lang="en-US" sz="1600" b="1" dirty="0">
              <a:solidFill>
                <a:srgbClr val="CC3333"/>
              </a:solidFill>
              <a:latin typeface="+mj-lt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5742432" y="2821732"/>
            <a:ext cx="3181518" cy="1713633"/>
            <a:chOff x="5852754" y="3122243"/>
            <a:chExt cx="3181518" cy="1713633"/>
          </a:xfrm>
        </p:grpSpPr>
        <p:sp>
          <p:nvSpPr>
            <p:cNvPr id="49" name="Rectangle 48"/>
            <p:cNvSpPr/>
            <p:nvPr/>
          </p:nvSpPr>
          <p:spPr>
            <a:xfrm>
              <a:off x="5852754" y="3122243"/>
              <a:ext cx="3181518" cy="17136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+mj-lt"/>
              </a:endParaRPr>
            </a:p>
          </p:txBody>
        </p:sp>
        <p:pic>
          <p:nvPicPr>
            <p:cNvPr id="50" name="Picture 21" descr="http://www.sunnking.com/assets/images/blog/m__t_bank_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803" y="4046132"/>
              <a:ext cx="1494165" cy="314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Rectangle 50"/>
            <p:cNvSpPr/>
            <p:nvPr/>
          </p:nvSpPr>
          <p:spPr>
            <a:xfrm>
              <a:off x="7009740" y="3209544"/>
              <a:ext cx="86754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CC3333"/>
                  </a:solidFill>
                  <a:latin typeface="+mj-lt"/>
                </a:rPr>
                <a:t>Banking</a:t>
              </a:r>
              <a:endParaRPr lang="en-US" sz="1600" b="1" dirty="0">
                <a:solidFill>
                  <a:srgbClr val="CC3333"/>
                </a:solidFill>
                <a:latin typeface="+mj-lt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438144" y="1243526"/>
            <a:ext cx="1975104" cy="1463039"/>
            <a:chOff x="4065986" y="868680"/>
            <a:chExt cx="1975104" cy="1463039"/>
          </a:xfrm>
        </p:grpSpPr>
        <p:sp>
          <p:nvSpPr>
            <p:cNvPr id="53" name="Rectangle 52"/>
            <p:cNvSpPr/>
            <p:nvPr/>
          </p:nvSpPr>
          <p:spPr>
            <a:xfrm>
              <a:off x="4065986" y="868680"/>
              <a:ext cx="1975104" cy="14630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+mj-lt"/>
              </a:endParaRPr>
            </a:p>
          </p:txBody>
        </p:sp>
        <p:pic>
          <p:nvPicPr>
            <p:cNvPr id="54" name="Picture 2" descr="http://inhousepatentcounsel.com/assets/images/header_IPC-logo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6" r="6744" b="20723"/>
            <a:stretch/>
          </p:blipFill>
          <p:spPr bwMode="auto">
            <a:xfrm>
              <a:off x="4364691" y="1434043"/>
              <a:ext cx="1306142" cy="714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Rectangle 54"/>
            <p:cNvSpPr/>
            <p:nvPr/>
          </p:nvSpPr>
          <p:spPr>
            <a:xfrm>
              <a:off x="4107641" y="937913"/>
              <a:ext cx="193344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CC3333"/>
                  </a:solidFill>
                  <a:latin typeface="+mj-lt"/>
                </a:rPr>
                <a:t>Intellectual Property</a:t>
              </a:r>
              <a:endParaRPr lang="en-US" sz="1600" b="1" dirty="0">
                <a:solidFill>
                  <a:srgbClr val="CC3333"/>
                </a:solidFill>
                <a:latin typeface="+mj-lt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740076" y="4648306"/>
            <a:ext cx="3181518" cy="1550341"/>
            <a:chOff x="5898771" y="4773622"/>
            <a:chExt cx="3181518" cy="1550341"/>
          </a:xfrm>
        </p:grpSpPr>
        <p:sp>
          <p:nvSpPr>
            <p:cNvPr id="58" name="Rectangle 57"/>
            <p:cNvSpPr/>
            <p:nvPr/>
          </p:nvSpPr>
          <p:spPr>
            <a:xfrm>
              <a:off x="5898771" y="4773622"/>
              <a:ext cx="3181518" cy="15503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+mj-lt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092530" y="4905863"/>
              <a:ext cx="27940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CC3333"/>
                  </a:solidFill>
                  <a:latin typeface="+mj-lt"/>
                </a:rPr>
                <a:t>Grant Consulting</a:t>
              </a:r>
              <a:endParaRPr lang="en-US" sz="1600" b="1" dirty="0">
                <a:solidFill>
                  <a:srgbClr val="CC3333"/>
                </a:solidFill>
                <a:latin typeface="+mj-lt"/>
              </a:endParaRPr>
            </a:p>
          </p:txBody>
        </p:sp>
        <p:pic>
          <p:nvPicPr>
            <p:cNvPr id="60" name="Picture 2" descr="https://encrypted-tbn1.gstatic.com/images?q=tbn:ANd9GcRQfcMJ59sFIeAtL7KLOB8TKQ4Ywn2r-IE6W6Z-l8SmpPUY1nH8t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5312" y="5513242"/>
              <a:ext cx="756580" cy="729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" descr="http://sciencesherpa.com/wp-content/uploads/2012/03/science-sherpa-logo_125x659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9631" y="5667454"/>
              <a:ext cx="2221489" cy="421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Group 61"/>
          <p:cNvGrpSpPr/>
          <p:nvPr/>
        </p:nvGrpSpPr>
        <p:grpSpPr>
          <a:xfrm>
            <a:off x="3438144" y="2821734"/>
            <a:ext cx="2225712" cy="1713632"/>
            <a:chOff x="9889430" y="949213"/>
            <a:chExt cx="2225712" cy="1713632"/>
          </a:xfrm>
        </p:grpSpPr>
        <p:sp>
          <p:nvSpPr>
            <p:cNvPr id="63" name="Rectangle 62"/>
            <p:cNvSpPr/>
            <p:nvPr/>
          </p:nvSpPr>
          <p:spPr>
            <a:xfrm>
              <a:off x="9889430" y="949213"/>
              <a:ext cx="2225712" cy="17136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+mj-lt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9889430" y="1003126"/>
              <a:ext cx="22257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CC3333"/>
                  </a:solidFill>
                  <a:latin typeface="+mj-lt"/>
                </a:rPr>
                <a:t>Incubation</a:t>
              </a:r>
              <a:endParaRPr lang="en-US" sz="1600" dirty="0">
                <a:latin typeface="+mj-lt"/>
              </a:endParaRPr>
            </a:p>
          </p:txBody>
        </p:sp>
        <p:pic>
          <p:nvPicPr>
            <p:cNvPr id="65" name="Picture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1501" y="1455836"/>
              <a:ext cx="1921570" cy="430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6" name="Picture 2" descr="https://www.capitalbankmd.com/sites/all/themes/capitalbank/images/logo.gif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92" b="16491"/>
          <a:stretch/>
        </p:blipFill>
        <p:spPr bwMode="auto">
          <a:xfrm>
            <a:off x="7504605" y="3603627"/>
            <a:ext cx="1223230" cy="82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ectangle 66"/>
          <p:cNvSpPr/>
          <p:nvPr/>
        </p:nvSpPr>
        <p:spPr>
          <a:xfrm>
            <a:off x="182880" y="2821733"/>
            <a:ext cx="3170360" cy="17136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+mj-lt"/>
            </a:endParaRPr>
          </a:p>
        </p:txBody>
      </p:sp>
      <p:pic>
        <p:nvPicPr>
          <p:cNvPr id="68" name="Picture 4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66" b="67518"/>
          <a:stretch/>
        </p:blipFill>
        <p:spPr bwMode="auto">
          <a:xfrm>
            <a:off x="4242814" y="3845851"/>
            <a:ext cx="658370" cy="57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Rectangle 68"/>
          <p:cNvSpPr/>
          <p:nvPr/>
        </p:nvSpPr>
        <p:spPr>
          <a:xfrm>
            <a:off x="318923" y="2838742"/>
            <a:ext cx="28982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3333"/>
                </a:solidFill>
                <a:latin typeface="+mj-lt"/>
              </a:rPr>
              <a:t>Laboratory Space</a:t>
            </a:r>
            <a:endParaRPr lang="en-US" sz="1600" b="1" dirty="0">
              <a:solidFill>
                <a:srgbClr val="CC3333"/>
              </a:solidFill>
              <a:latin typeface="+mj-lt"/>
            </a:endParaRPr>
          </a:p>
        </p:txBody>
      </p:sp>
      <p:pic>
        <p:nvPicPr>
          <p:cNvPr id="70" name="Picture 12" descr="http://www.afbr-bri.com/wp-content/uploads/2012/11/front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5" r="11164" b="39823"/>
          <a:stretch/>
        </p:blipFill>
        <p:spPr bwMode="auto">
          <a:xfrm>
            <a:off x="1625506" y="3538408"/>
            <a:ext cx="1576216" cy="70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https://encrypted-tbn0.gstatic.com/images?q=tbn:ANd9GcQXe5ug0pHHLWOByyMLbQE-MKEMifKwEQ-MiOjKFv-fzsZjTAT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98" y="3538408"/>
            <a:ext cx="1117241" cy="70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82880" y="4648306"/>
            <a:ext cx="3181518" cy="1550341"/>
            <a:chOff x="182880" y="4317483"/>
            <a:chExt cx="3181518" cy="1550341"/>
          </a:xfrm>
        </p:grpSpPr>
        <p:sp>
          <p:nvSpPr>
            <p:cNvPr id="72" name="Rectangle 71"/>
            <p:cNvSpPr/>
            <p:nvPr/>
          </p:nvSpPr>
          <p:spPr>
            <a:xfrm>
              <a:off x="182880" y="4317483"/>
              <a:ext cx="3170360" cy="15503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+mj-lt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82880" y="4368208"/>
              <a:ext cx="318151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CC3333"/>
                  </a:solidFill>
                  <a:latin typeface="+mj-lt"/>
                </a:rPr>
                <a:t>Payer Advisory Services</a:t>
              </a:r>
              <a:endParaRPr lang="en-US" sz="1600" b="1" dirty="0">
                <a:solidFill>
                  <a:srgbClr val="CC3333"/>
                </a:solidFill>
                <a:latin typeface="+mj-lt"/>
              </a:endParaRPr>
            </a:p>
          </p:txBody>
        </p:sp>
        <p:pic>
          <p:nvPicPr>
            <p:cNvPr id="1026" name="Picture 2" descr="advi-logo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4" y="4920236"/>
              <a:ext cx="866665" cy="866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MTP Logo 300dpi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6206" y="4920236"/>
              <a:ext cx="1313129" cy="866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BHI</a:t>
            </a:r>
            <a:r>
              <a:rPr lang="en-US" dirty="0">
                <a:solidFill>
                  <a:srgbClr val="263B7A"/>
                </a:solidFill>
              </a:rPr>
              <a:t> </a:t>
            </a:r>
            <a:r>
              <a:rPr lang="en-US" dirty="0" err="1" smtClean="0">
                <a:solidFill>
                  <a:srgbClr val="263B7A"/>
                </a:solidFill>
              </a:rPr>
              <a:t>paquete</a:t>
            </a:r>
            <a:r>
              <a:rPr lang="en-US" dirty="0" smtClean="0">
                <a:solidFill>
                  <a:srgbClr val="263B7A"/>
                </a:solidFill>
              </a:rPr>
              <a:t> </a:t>
            </a:r>
            <a:r>
              <a:rPr lang="en-US" dirty="0" err="1" smtClean="0">
                <a:solidFill>
                  <a:srgbClr val="263B7A"/>
                </a:solidFill>
              </a:rPr>
              <a:t>para</a:t>
            </a:r>
            <a:r>
              <a:rPr lang="en-US" dirty="0" smtClean="0">
                <a:solidFill>
                  <a:srgbClr val="263B7A"/>
                </a:solidFill>
              </a:rPr>
              <a:t> Startups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438144" y="4647725"/>
            <a:ext cx="2225712" cy="1550922"/>
            <a:chOff x="3438144" y="4855464"/>
            <a:chExt cx="2225712" cy="1550922"/>
          </a:xfrm>
        </p:grpSpPr>
        <p:grpSp>
          <p:nvGrpSpPr>
            <p:cNvPr id="74" name="Group 73"/>
            <p:cNvGrpSpPr/>
            <p:nvPr/>
          </p:nvGrpSpPr>
          <p:grpSpPr>
            <a:xfrm>
              <a:off x="3438144" y="4855464"/>
              <a:ext cx="2225712" cy="1550922"/>
              <a:chOff x="9889430" y="949212"/>
              <a:chExt cx="2225712" cy="1550922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9889430" y="949212"/>
                <a:ext cx="2225712" cy="15509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+mj-lt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9889430" y="1003126"/>
                <a:ext cx="222571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CC3333"/>
                    </a:solidFill>
                    <a:latin typeface="+mj-lt"/>
                  </a:rPr>
                  <a:t>Scientific Data Management Services</a:t>
                </a:r>
                <a:endParaRPr lang="en-US" sz="1600" dirty="0">
                  <a:latin typeface="+mj-lt"/>
                </a:endParaRPr>
              </a:p>
            </p:txBody>
          </p:sp>
        </p:grpSp>
        <p:pic>
          <p:nvPicPr>
            <p:cNvPr id="6" name="Picture 2" descr="BioIT Solutions logo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2985" y="5571128"/>
              <a:ext cx="1296030" cy="637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436" y="1845148"/>
            <a:ext cx="698656" cy="769658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-36576" y="222349"/>
            <a:ext cx="841248" cy="646331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0636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9184" y="1299984"/>
            <a:ext cx="4572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charset="2"/>
              <a:buChar char="§"/>
            </a:pPr>
            <a:r>
              <a:rPr lang="en-US" sz="2400" dirty="0">
                <a:latin typeface="+mj-lt"/>
              </a:rPr>
              <a:t>BHI </a:t>
            </a:r>
            <a:r>
              <a:rPr lang="en-US" sz="2400" dirty="0" err="1" smtClean="0">
                <a:latin typeface="+mj-lt"/>
              </a:rPr>
              <a:t>interacciona</a:t>
            </a:r>
            <a:r>
              <a:rPr lang="en-US" sz="2400" dirty="0" smtClean="0">
                <a:latin typeface="+mj-lt"/>
              </a:rPr>
              <a:t> con </a:t>
            </a:r>
            <a:r>
              <a:rPr lang="en-US" sz="2400" dirty="0" err="1" smtClean="0">
                <a:latin typeface="+mj-lt"/>
              </a:rPr>
              <a:t>empresas</a:t>
            </a:r>
            <a:r>
              <a:rPr lang="en-US" sz="2400" dirty="0" smtClean="0">
                <a:latin typeface="+mj-lt"/>
              </a:rPr>
              <a:t> y </a:t>
            </a:r>
            <a:r>
              <a:rPr lang="en-US" sz="2400" dirty="0" err="1" smtClean="0">
                <a:latin typeface="+mj-lt"/>
              </a:rPr>
              <a:t>tecnologías</a:t>
            </a:r>
            <a:r>
              <a:rPr lang="en-US" sz="2400" dirty="0" smtClean="0">
                <a:latin typeface="+mj-lt"/>
              </a:rPr>
              <a:t> en </a:t>
            </a:r>
            <a:r>
              <a:rPr lang="en-US" sz="2400" dirty="0" err="1" smtClean="0">
                <a:latin typeface="+mj-lt"/>
              </a:rPr>
              <a:t>diferentes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estadíos</a:t>
            </a:r>
            <a:r>
              <a:rPr lang="en-US" sz="2400" dirty="0" smtClean="0">
                <a:latin typeface="+mj-lt"/>
              </a:rPr>
              <a:t> (</a:t>
            </a:r>
            <a:r>
              <a:rPr lang="en-US" sz="2400" dirty="0" err="1" smtClean="0">
                <a:latin typeface="+mj-lt"/>
              </a:rPr>
              <a:t>desde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investigación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básica</a:t>
            </a:r>
            <a:r>
              <a:rPr lang="en-US" sz="2400" dirty="0" smtClean="0">
                <a:latin typeface="+mj-lt"/>
              </a:rPr>
              <a:t> hasta </a:t>
            </a:r>
            <a:r>
              <a:rPr lang="en-US" sz="2400" dirty="0" err="1" smtClean="0">
                <a:latin typeface="+mj-lt"/>
              </a:rPr>
              <a:t>compañias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que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estan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vendiendo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sus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productos</a:t>
            </a:r>
            <a:r>
              <a:rPr lang="en-US" sz="2400" dirty="0" smtClean="0">
                <a:latin typeface="+mj-lt"/>
              </a:rPr>
              <a:t>). </a:t>
            </a:r>
          </a:p>
          <a:p>
            <a:endParaRPr lang="en-US" sz="2400" dirty="0" smtClean="0">
              <a:latin typeface="+mj-lt"/>
            </a:endParaRPr>
          </a:p>
          <a:p>
            <a:pPr marL="342900" indent="-342900">
              <a:buClr>
                <a:srgbClr val="C00000"/>
              </a:buClr>
              <a:buFont typeface="Wingdings" charset="2"/>
              <a:buChar char="§"/>
            </a:pPr>
            <a:r>
              <a:rPr lang="en-US" sz="2400" dirty="0" smtClean="0">
                <a:latin typeface="+mj-lt"/>
              </a:rPr>
              <a:t>BHI </a:t>
            </a:r>
            <a:r>
              <a:rPr lang="en-US" sz="2400" dirty="0" err="1" smtClean="0">
                <a:latin typeface="+mj-lt"/>
              </a:rPr>
              <a:t>evalua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si</a:t>
            </a:r>
            <a:r>
              <a:rPr lang="en-US" sz="2400" dirty="0" smtClean="0">
                <a:latin typeface="+mj-lt"/>
              </a:rPr>
              <a:t> la </a:t>
            </a:r>
            <a:r>
              <a:rPr lang="en-US" sz="2400" dirty="0" err="1" smtClean="0">
                <a:latin typeface="+mj-lt"/>
              </a:rPr>
              <a:t>organización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puede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colaborar</a:t>
            </a:r>
            <a:r>
              <a:rPr lang="en-US" sz="2400" dirty="0" smtClean="0">
                <a:latin typeface="+mj-lt"/>
              </a:rPr>
              <a:t> en el </a:t>
            </a:r>
            <a:r>
              <a:rPr lang="en-US" sz="2400" dirty="0" err="1" smtClean="0">
                <a:latin typeface="+mj-lt"/>
              </a:rPr>
              <a:t>crecimiento</a:t>
            </a:r>
            <a:r>
              <a:rPr lang="en-US" sz="2400" dirty="0" smtClean="0">
                <a:latin typeface="+mj-lt"/>
              </a:rPr>
              <a:t> del </a:t>
            </a:r>
            <a:r>
              <a:rPr lang="en-US" sz="2400" dirty="0" err="1" smtClean="0">
                <a:latin typeface="+mj-lt"/>
              </a:rPr>
              <a:t>emprendimiento</a:t>
            </a:r>
            <a:r>
              <a:rPr lang="en-US" sz="2400" dirty="0" smtClean="0">
                <a:latin typeface="+mj-lt"/>
              </a:rPr>
              <a:t>. </a:t>
            </a:r>
          </a:p>
          <a:p>
            <a:endParaRPr lang="en-US" sz="2000" dirty="0">
              <a:latin typeface="+mj-lt"/>
            </a:endParaRPr>
          </a:p>
        </p:txBody>
      </p:sp>
      <p:pic>
        <p:nvPicPr>
          <p:cNvPr id="1026" name="Picture 2" descr="http://incubation.biohealthinnovation.org/images/incubator-space-inter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902" y="1417320"/>
            <a:ext cx="3537005" cy="2652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47"/>
          <a:stretch/>
        </p:blipFill>
        <p:spPr bwMode="auto">
          <a:xfrm>
            <a:off x="6160852" y="4270248"/>
            <a:ext cx="761552" cy="94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http://incubation.biohealthinnovation.org/images/logos/NBIA_member-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3" y="5769102"/>
            <a:ext cx="978407" cy="47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ncubation.biohealthinnovation.org/images/logos/TEDCO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467" y="5769102"/>
            <a:ext cx="1433159" cy="47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ncubation.biohealthinnovation.org/images/logos/mbia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098" y="5769102"/>
            <a:ext cx="5143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BHI</a:t>
            </a:r>
            <a:r>
              <a:rPr lang="en-US" dirty="0">
                <a:solidFill>
                  <a:srgbClr val="263B7A"/>
                </a:solidFill>
              </a:rPr>
              <a:t> </a:t>
            </a:r>
            <a:r>
              <a:rPr lang="en-US" dirty="0" err="1" smtClean="0">
                <a:solidFill>
                  <a:srgbClr val="263B7A"/>
                </a:solidFill>
              </a:rPr>
              <a:t>Incubadora</a:t>
            </a:r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96"/>
          <a:stretch/>
        </p:blipFill>
        <p:spPr bwMode="auto">
          <a:xfrm>
            <a:off x="6922404" y="4270248"/>
            <a:ext cx="707480" cy="94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2" y="1234440"/>
            <a:ext cx="4554428" cy="256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" y="5879592"/>
            <a:ext cx="7607808" cy="785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876" y="1254709"/>
            <a:ext cx="4582124" cy="257662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44000" cy="5208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1F497D"/>
                </a:solidFill>
              </a:rPr>
              <a:t>Alexandria Launch Labs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672" y="4298335"/>
            <a:ext cx="58887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charset="2"/>
              <a:buChar char="§"/>
            </a:pPr>
            <a:r>
              <a:rPr lang="en-US" sz="2400" dirty="0" smtClean="0">
                <a:latin typeface="+mj-lt"/>
              </a:rPr>
              <a:t>5 </a:t>
            </a:r>
            <a:r>
              <a:rPr lang="en-US" sz="2400" dirty="0" err="1" smtClean="0">
                <a:latin typeface="+mj-lt"/>
              </a:rPr>
              <a:t>módulos</a:t>
            </a:r>
            <a:r>
              <a:rPr lang="en-US" sz="2400" dirty="0" smtClean="0">
                <a:latin typeface="+mj-lt"/>
              </a:rPr>
              <a:t> de </a:t>
            </a:r>
            <a:r>
              <a:rPr lang="en-US" sz="2400" dirty="0" err="1" smtClean="0">
                <a:latin typeface="+mj-lt"/>
              </a:rPr>
              <a:t>laboratorios</a:t>
            </a:r>
            <a:endParaRPr lang="en-US" sz="2400" dirty="0" smtClean="0">
              <a:latin typeface="+mj-lt"/>
            </a:endParaRPr>
          </a:p>
          <a:p>
            <a:pPr marL="342900" indent="-342900">
              <a:buClr>
                <a:srgbClr val="C00000"/>
              </a:buClr>
              <a:buFont typeface="Wingdings" charset="2"/>
              <a:buChar char="§"/>
            </a:pPr>
            <a:r>
              <a:rPr lang="en-US" sz="2400" dirty="0" err="1" smtClean="0">
                <a:latin typeface="+mj-lt"/>
              </a:rPr>
              <a:t>Espacio</a:t>
            </a:r>
            <a:r>
              <a:rPr lang="en-US" sz="2400" dirty="0" smtClean="0">
                <a:latin typeface="+mj-lt"/>
              </a:rPr>
              <a:t> de </a:t>
            </a:r>
            <a:r>
              <a:rPr lang="en-US" sz="2400" dirty="0" err="1" smtClean="0">
                <a:latin typeface="+mj-lt"/>
              </a:rPr>
              <a:t>oficina</a:t>
            </a:r>
            <a:endParaRPr lang="en-US" sz="2400" dirty="0" smtClean="0">
              <a:latin typeface="+mj-lt"/>
            </a:endParaRPr>
          </a:p>
          <a:p>
            <a:pPr marL="342900" indent="-342900">
              <a:buClr>
                <a:srgbClr val="C00000"/>
              </a:buClr>
              <a:buFont typeface="Wingdings" charset="2"/>
              <a:buChar char="§"/>
            </a:pPr>
            <a:r>
              <a:rPr lang="en-US" sz="2400" dirty="0" smtClean="0">
                <a:latin typeface="+mj-lt"/>
              </a:rPr>
              <a:t>12 </a:t>
            </a:r>
            <a:r>
              <a:rPr lang="en-US" sz="2400" dirty="0" err="1" smtClean="0">
                <a:latin typeface="+mj-lt"/>
              </a:rPr>
              <a:t>meses</a:t>
            </a:r>
            <a:r>
              <a:rPr lang="en-US" sz="2400" dirty="0" smtClean="0">
                <a:latin typeface="+mj-lt"/>
              </a:rPr>
              <a:t> de </a:t>
            </a:r>
            <a:r>
              <a:rPr lang="en-US" sz="2400" dirty="0" err="1" smtClean="0">
                <a:latin typeface="+mj-lt"/>
              </a:rPr>
              <a:t>contrato</a:t>
            </a:r>
            <a:r>
              <a:rPr lang="en-US" sz="2400" dirty="0" smtClean="0">
                <a:latin typeface="+mj-lt"/>
              </a:rPr>
              <a:t> ($4.000 </a:t>
            </a:r>
            <a:r>
              <a:rPr lang="en-US" sz="2400" dirty="0" err="1" smtClean="0">
                <a:latin typeface="+mj-lt"/>
              </a:rPr>
              <a:t>por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mes</a:t>
            </a:r>
            <a:r>
              <a:rPr lang="en-US" sz="2400" dirty="0" smtClean="0">
                <a:latin typeface="+mj-lt"/>
              </a:rPr>
              <a:t>)</a:t>
            </a:r>
          </a:p>
          <a:p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898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457200" y="1676400"/>
            <a:ext cx="78486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3787C2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 smtClean="0">
                <a:solidFill>
                  <a:prstClr val="black"/>
                </a:solidFill>
                <a:latin typeface="+mj-lt"/>
                <a:ea typeface="Adobe Fan Heiti Std B" pitchFamily="34" charset="-128"/>
              </a:rPr>
              <a:t>Target: startups en IT </a:t>
            </a:r>
            <a:r>
              <a:rPr lang="en-US" sz="2200" dirty="0" err="1" smtClean="0">
                <a:solidFill>
                  <a:prstClr val="black"/>
                </a:solidFill>
                <a:latin typeface="+mj-lt"/>
                <a:ea typeface="Adobe Fan Heiti Std B" pitchFamily="34" charset="-128"/>
              </a:rPr>
              <a:t>dedicadas</a:t>
            </a:r>
            <a:r>
              <a:rPr lang="en-US" sz="2200" dirty="0" smtClean="0">
                <a:solidFill>
                  <a:prstClr val="black"/>
                </a:solidFill>
                <a:latin typeface="+mj-lt"/>
                <a:ea typeface="Adobe Fan Heiti Std B" pitchFamily="34" charset="-128"/>
              </a:rPr>
              <a:t> a la </a:t>
            </a:r>
            <a:r>
              <a:rPr lang="en-US" sz="2200" dirty="0" err="1" smtClean="0">
                <a:solidFill>
                  <a:prstClr val="black"/>
                </a:solidFill>
                <a:latin typeface="+mj-lt"/>
                <a:ea typeface="Adobe Fan Heiti Std B" pitchFamily="34" charset="-128"/>
              </a:rPr>
              <a:t>salud</a:t>
            </a:r>
            <a:r>
              <a:rPr lang="en-US" sz="2200" dirty="0" smtClean="0">
                <a:solidFill>
                  <a:prstClr val="black"/>
                </a:solidFill>
                <a:latin typeface="+mj-lt"/>
                <a:ea typeface="Adobe Fan Heiti Std B" pitchFamily="34" charset="-128"/>
              </a:rPr>
              <a:t>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3787C2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 err="1" smtClean="0">
                <a:solidFill>
                  <a:prstClr val="black"/>
                </a:solidFill>
                <a:latin typeface="+mj-lt"/>
                <a:ea typeface="Adobe Fan Heiti Std B" pitchFamily="34" charset="-128"/>
              </a:rPr>
              <a:t>Programa</a:t>
            </a:r>
            <a:r>
              <a:rPr lang="en-US" sz="2200" dirty="0" smtClean="0">
                <a:solidFill>
                  <a:prstClr val="black"/>
                </a:solidFill>
                <a:latin typeface="+mj-lt"/>
                <a:ea typeface="Adobe Fan Heiti Std B" pitchFamily="34" charset="-128"/>
              </a:rPr>
              <a:t>: 16 </a:t>
            </a:r>
            <a:r>
              <a:rPr lang="en-US" sz="2200" dirty="0" err="1" smtClean="0">
                <a:solidFill>
                  <a:prstClr val="black"/>
                </a:solidFill>
                <a:latin typeface="+mj-lt"/>
                <a:ea typeface="Adobe Fan Heiti Std B" pitchFamily="34" charset="-128"/>
              </a:rPr>
              <a:t>semanas</a:t>
            </a:r>
            <a:endParaRPr lang="en-US" sz="2200" dirty="0" smtClean="0">
              <a:solidFill>
                <a:prstClr val="black"/>
              </a:solidFill>
              <a:latin typeface="+mj-lt"/>
              <a:ea typeface="Adobe Fan Heiti Std B" pitchFamily="34" charset="-128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3787C2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 smtClean="0">
                <a:solidFill>
                  <a:prstClr val="black"/>
                </a:solidFill>
                <a:latin typeface="+mj-lt"/>
                <a:ea typeface="Adobe Fan Heiti Std B" pitchFamily="34" charset="-128"/>
              </a:rPr>
              <a:t>Se </a:t>
            </a:r>
            <a:r>
              <a:rPr lang="en-US" sz="2200" dirty="0" err="1" smtClean="0">
                <a:solidFill>
                  <a:prstClr val="black"/>
                </a:solidFill>
                <a:latin typeface="+mj-lt"/>
                <a:ea typeface="Adobe Fan Heiti Std B" pitchFamily="34" charset="-128"/>
              </a:rPr>
              <a:t>busca</a:t>
            </a:r>
            <a:r>
              <a:rPr lang="en-US" sz="2200" dirty="0" smtClean="0">
                <a:solidFill>
                  <a:prstClr val="black"/>
                </a:solidFill>
                <a:latin typeface="+mj-lt"/>
                <a:ea typeface="Adobe Fan Heiti Std B" pitchFamily="34" charset="-128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+mj-lt"/>
                <a:ea typeface="Adobe Fan Heiti Std B" pitchFamily="34" charset="-128"/>
              </a:rPr>
              <a:t>retener</a:t>
            </a:r>
            <a:r>
              <a:rPr lang="en-US" sz="2200" dirty="0" smtClean="0">
                <a:solidFill>
                  <a:prstClr val="black"/>
                </a:solidFill>
                <a:latin typeface="+mj-lt"/>
                <a:ea typeface="Adobe Fan Heiti Std B" pitchFamily="34" charset="-128"/>
              </a:rPr>
              <a:t> en Maryland a los </a:t>
            </a:r>
            <a:r>
              <a:rPr lang="en-US" sz="2200" dirty="0" err="1" smtClean="0">
                <a:solidFill>
                  <a:prstClr val="black"/>
                </a:solidFill>
                <a:latin typeface="+mj-lt"/>
                <a:ea typeface="Adobe Fan Heiti Std B" pitchFamily="34" charset="-128"/>
              </a:rPr>
              <a:t>mejores</a:t>
            </a:r>
            <a:r>
              <a:rPr lang="en-US" sz="2200" dirty="0">
                <a:solidFill>
                  <a:prstClr val="black"/>
                </a:solidFill>
                <a:latin typeface="+mj-lt"/>
                <a:ea typeface="Adobe Fan Heiti Std B" pitchFamily="34" charset="-128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+mj-lt"/>
                <a:ea typeface="Adobe Fan Heiti Std B" pitchFamily="34" charset="-128"/>
              </a:rPr>
              <a:t>en IT de la </a:t>
            </a:r>
            <a:r>
              <a:rPr lang="en-US" sz="2200" dirty="0" err="1" smtClean="0">
                <a:solidFill>
                  <a:prstClr val="black"/>
                </a:solidFill>
                <a:latin typeface="+mj-lt"/>
                <a:ea typeface="Adobe Fan Heiti Std B" pitchFamily="34" charset="-128"/>
              </a:rPr>
              <a:t>salud</a:t>
            </a:r>
            <a:r>
              <a:rPr lang="en-US" sz="2200" dirty="0" smtClean="0">
                <a:solidFill>
                  <a:prstClr val="black"/>
                </a:solidFill>
                <a:latin typeface="+mj-lt"/>
                <a:ea typeface="Adobe Fan Heiti Std B" pitchFamily="34" charset="-128"/>
              </a:rPr>
              <a:t>. </a:t>
            </a:r>
            <a:endParaRPr lang="en-US" sz="2200" dirty="0">
              <a:solidFill>
                <a:prstClr val="black"/>
              </a:solidFill>
              <a:latin typeface="+mj-lt"/>
              <a:ea typeface="Adobe Fan Heiti Std B" pitchFamily="34" charset="-128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3787C2"/>
              </a:buClr>
              <a:buFont typeface="Wingdings" panose="05000000000000000000" pitchFamily="2" charset="2"/>
              <a:buChar char="§"/>
              <a:defRPr/>
            </a:pPr>
            <a:endParaRPr lang="en-US" sz="1800" b="1" dirty="0" smtClean="0">
              <a:solidFill>
                <a:prstClr val="black"/>
              </a:solidFill>
              <a:latin typeface="+mj-lt"/>
              <a:ea typeface="Adobe Fan Heiti Std B" pitchFamily="34" charset="-128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3787C2"/>
              </a:buClr>
              <a:buFont typeface="Wingdings" panose="05000000000000000000" pitchFamily="2" charset="2"/>
              <a:buChar char="§"/>
              <a:defRPr/>
            </a:pPr>
            <a:r>
              <a:rPr lang="en-US" sz="1800" b="1" dirty="0" err="1" smtClean="0">
                <a:solidFill>
                  <a:prstClr val="black"/>
                </a:solidFill>
                <a:latin typeface="+mj-lt"/>
                <a:ea typeface="Adobe Fan Heiti Std B" pitchFamily="34" charset="-128"/>
              </a:rPr>
              <a:t>Socios</a:t>
            </a:r>
            <a:r>
              <a:rPr lang="en-US" sz="1800" b="1" dirty="0" smtClean="0">
                <a:solidFill>
                  <a:prstClr val="black"/>
                </a:solidFill>
                <a:latin typeface="+mj-lt"/>
                <a:ea typeface="Adobe Fan Heiti Std B" pitchFamily="34" charset="-128"/>
              </a:rPr>
              <a:t>:</a:t>
            </a:r>
            <a:r>
              <a:rPr lang="en-US" sz="1800" dirty="0" smtClean="0">
                <a:solidFill>
                  <a:prstClr val="black"/>
                </a:solidFill>
                <a:latin typeface="+mj-lt"/>
                <a:ea typeface="Adobe Fan Heiti Std B" pitchFamily="34" charset="-128"/>
              </a:rPr>
              <a:t/>
            </a:r>
            <a:br>
              <a:rPr lang="en-US" sz="1800" dirty="0" smtClean="0">
                <a:solidFill>
                  <a:prstClr val="black"/>
                </a:solidFill>
                <a:latin typeface="+mj-lt"/>
                <a:ea typeface="Adobe Fan Heiti Std B" pitchFamily="34" charset="-128"/>
              </a:rPr>
            </a:br>
            <a:endParaRPr lang="en-US" sz="1800" dirty="0" smtClean="0">
              <a:solidFill>
                <a:prstClr val="black"/>
              </a:solidFill>
              <a:latin typeface="+mj-lt"/>
              <a:ea typeface="Adobe Fan Heiti Std B" pitchFamily="34" charset="-128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Clr>
                <a:srgbClr val="FFAB3C"/>
              </a:buClr>
              <a:buFont typeface="Wingdings" panose="05000000000000000000" pitchFamily="2" charset="2"/>
              <a:buChar char="v"/>
              <a:defRPr/>
            </a:pPr>
            <a:r>
              <a:rPr lang="en-US" sz="1800" dirty="0" smtClean="0">
                <a:solidFill>
                  <a:prstClr val="black"/>
                </a:solidFill>
                <a:latin typeface="+mj-lt"/>
                <a:ea typeface="Adobe Fan Heiti Std B" pitchFamily="34" charset="-128"/>
              </a:rPr>
              <a:t>BioHealth Innovation, Inc.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Clr>
                <a:srgbClr val="FFAB3C"/>
              </a:buClr>
              <a:buFont typeface="Wingdings" panose="05000000000000000000" pitchFamily="2" charset="2"/>
              <a:buChar char="v"/>
              <a:defRPr/>
            </a:pPr>
            <a:r>
              <a:rPr lang="en-US" sz="1800" dirty="0" smtClean="0">
                <a:solidFill>
                  <a:prstClr val="black"/>
                </a:solidFill>
                <a:latin typeface="+mj-lt"/>
                <a:ea typeface="Adobe Fan Heiti Std B" pitchFamily="34" charset="-128"/>
              </a:rPr>
              <a:t>Johns Hopkins University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Clr>
                <a:srgbClr val="FFAB3C"/>
              </a:buClr>
              <a:buFont typeface="Wingdings" panose="05000000000000000000" pitchFamily="2" charset="2"/>
              <a:buChar char="v"/>
              <a:defRPr/>
            </a:pPr>
            <a:r>
              <a:rPr lang="en-US" sz="1800" dirty="0" smtClean="0">
                <a:solidFill>
                  <a:prstClr val="black"/>
                </a:solidFill>
                <a:latin typeface="+mj-lt"/>
                <a:ea typeface="Adobe Fan Heiti Std B" pitchFamily="34" charset="-128"/>
              </a:rPr>
              <a:t>DreamIt Ventures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Clr>
                <a:srgbClr val="FFAB3C"/>
              </a:buClr>
              <a:buFont typeface="Wingdings" panose="05000000000000000000" pitchFamily="2" charset="2"/>
              <a:buChar char="v"/>
              <a:defRPr/>
            </a:pPr>
            <a:r>
              <a:rPr lang="en-US" sz="1800" dirty="0" smtClean="0">
                <a:solidFill>
                  <a:prstClr val="black"/>
                </a:solidFill>
                <a:latin typeface="+mj-lt"/>
                <a:ea typeface="Adobe Fan Heiti Std B" pitchFamily="34" charset="-128"/>
              </a:rPr>
              <a:t>Economic Alliance of Greater Baltimore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Clr>
                <a:srgbClr val="FFAB3C"/>
              </a:buClr>
              <a:buFont typeface="Wingdings" panose="05000000000000000000" pitchFamily="2" charset="2"/>
              <a:buChar char="v"/>
              <a:defRPr/>
            </a:pPr>
            <a:r>
              <a:rPr lang="en-US" sz="1800" dirty="0" smtClean="0">
                <a:solidFill>
                  <a:prstClr val="black"/>
                </a:solidFill>
                <a:latin typeface="+mj-lt"/>
                <a:ea typeface="Adobe Fan Heiti Std B" pitchFamily="34" charset="-128"/>
              </a:rPr>
              <a:t>Northrop Grumman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Clr>
                <a:srgbClr val="FFAB3C"/>
              </a:buClr>
              <a:buFont typeface="Wingdings" panose="05000000000000000000" pitchFamily="2" charset="2"/>
              <a:buChar char="v"/>
              <a:defRPr/>
            </a:pPr>
            <a:r>
              <a:rPr lang="en-US" sz="1800" dirty="0" smtClean="0">
                <a:solidFill>
                  <a:prstClr val="black"/>
                </a:solidFill>
                <a:latin typeface="+mj-lt"/>
                <a:ea typeface="Adobe Fan Heiti Std B" pitchFamily="34" charset="-128"/>
              </a:rPr>
              <a:t>Kaiser Permanente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Clr>
                <a:srgbClr val="FFAB3C"/>
              </a:buClr>
              <a:buFont typeface="Wingdings" panose="05000000000000000000" pitchFamily="2" charset="2"/>
              <a:buChar char="v"/>
              <a:defRPr/>
            </a:pPr>
            <a:r>
              <a:rPr lang="en-US" sz="1800" dirty="0" smtClean="0">
                <a:solidFill>
                  <a:prstClr val="black"/>
                </a:solidFill>
                <a:latin typeface="+mj-lt"/>
                <a:ea typeface="Adobe Fan Heiti Std B" pitchFamily="34" charset="-128"/>
              </a:rPr>
              <a:t>DBED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Clr>
                <a:srgbClr val="FFAB3C"/>
              </a:buClr>
              <a:buFont typeface="Wingdings" panose="05000000000000000000" pitchFamily="2" charset="2"/>
              <a:buChar char="v"/>
              <a:defRPr/>
            </a:pPr>
            <a:r>
              <a:rPr lang="en-US" sz="1800" dirty="0" smtClean="0">
                <a:solidFill>
                  <a:prstClr val="black"/>
                </a:solidFill>
                <a:latin typeface="+mj-lt"/>
                <a:ea typeface="Adobe Fan Heiti Std B" pitchFamily="34" charset="-128"/>
              </a:rPr>
              <a:t>The </a:t>
            </a:r>
            <a:r>
              <a:rPr lang="en-US" sz="1800" dirty="0" err="1" smtClean="0">
                <a:solidFill>
                  <a:prstClr val="black"/>
                </a:solidFill>
                <a:latin typeface="+mj-lt"/>
                <a:ea typeface="Adobe Fan Heiti Std B" pitchFamily="34" charset="-128"/>
              </a:rPr>
              <a:t>Abell</a:t>
            </a:r>
            <a:r>
              <a:rPr lang="en-US" sz="1800" dirty="0" smtClean="0">
                <a:solidFill>
                  <a:prstClr val="black"/>
                </a:solidFill>
                <a:latin typeface="+mj-lt"/>
                <a:ea typeface="Adobe Fan Heiti Std B" pitchFamily="34" charset="-128"/>
              </a:rPr>
              <a:t> Foundation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3787C2"/>
              </a:buClr>
              <a:defRPr/>
            </a:pPr>
            <a:endParaRPr lang="en-US" sz="1800" dirty="0" smtClean="0">
              <a:solidFill>
                <a:prstClr val="black"/>
              </a:solidFill>
              <a:latin typeface="+mj-lt"/>
              <a:ea typeface="Adobe Fan Heiti Std B" pitchFamily="34" charset="-128"/>
            </a:endParaRPr>
          </a:p>
        </p:txBody>
      </p:sp>
      <p:pic>
        <p:nvPicPr>
          <p:cNvPr id="11" name="Picture 4" descr="dreamit-baltimore-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306" y="393192"/>
            <a:ext cx="2841388" cy="10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CEAAkGBxITERUTEhQVFRQXFxgaFhgYGRweHBgbGhgbHBwaGR4YICggGxslHxcYITEjJjUsLi4uGSAzODQsNyotLi0BCgoKDg0OGxAQGywkICQsNCwsNC8sLCwsNCwsLCwsLCwsLCwsLCwvLCwsLCwsLCwsLCwsLCwsLCwsLCwsLCwsLP/AABEIAGkB3gMBEQACEQEDEQH/xAAcAAEAAwEBAQEBAAAAAAAAAAAABQYHBAMCAQj/xABQEAACAQMCAwQFBgoGCAQHAAABAgMABBEFIQYSMQcTQVEiMmFxgRQ1UnORsSMzQmJydKGys8EIFTSCotEkJVWDlMLD0hZTtNMXNkNUY6Pw/8QAGQEBAAMBAQAAAAAAAAAAAAAAAAIDBAEF/8QANhEAAgIBAgIGCQQCAwEBAAAAAAECAxEEMRIhMjNBUWFxEyKBkaGxweHwBRQj0VLxJEJiQzT/2gAMAwEAAhEDEQA/ANxoBQCgFAKA+DIvmPtoD5W4Q9GU/EV3DB9hwehFcB9UAoBQCgFAKAUAoBQCgFAKAUAoBQCgFAKAUAoBQCgFAKAUAoBQCgFAKAUAoBQCgFAKAUAoBQCgFAKAUAoBQCgFAKAUAoBQCgFAZr2g9pcljcm2hgRmCKxeRjjLb4CrjIxjfIrbp9KrI8TZRZbwvCKDe9qmqSdJUi+rjX/qcxrXHR1LsyUu+T2O/Q7LVr+I3M2oSW1qM5leVlU4ODhEZQQCMZOB76jOVNT4VHL8iceOXNvkWZ+yFnGZNRncnqSpP7zms/73G0ET9Dndsib/ALEJMExXUbnwEkZX7WVm+6rY/qC7V8SPoGtmRVp2NX7ORIbeNQfW5i2faoC7/HFTeurS5ZIqmfeWC07E+X1r0g/mRY+9zVMtfn/r8Sf7fnnJ6X3ZrPAF7rV5Y2Y8sauzoHfBIUMsmxwCdgTsdqR1UZbwX57DvomtpFQ1TX9a06buJrmUOACOZllDKc4YFwSQcH27VojXRauJL6FMp2QeGztse2DUUx3iwSjxyhVj8UYAfZUZaKt7ZRJXy7TXOB+JPl9oLju+7PMysvNzDKnqDgbEY8K86+r0c+HJohLiWSwVUTPwmgGaAZoD9oBQCgFAKAUAoBQCgFAKAUAoBQCgFAKA/Aw86AZoD9oD8zQAmgP0UAoBQCgFAKAUAoBQCgFAKAUAoBQCgFAKAUAoBQCgFAfzz2zfOsn1cX7tevo+qMd/SKjpdg9xNHBH68jqi+zJ6n2AZJ9gNaZSUYuT7CqKy8Gk8aapaQ31jYuxFnYhGkAHMWkC5UEDqcBcn/8AI9YqYTlCU1vI0TklJR7EWle2PS84zMPbyf5NmqP2NpZ6WJM6X2iaXOcJdxhvKTMZ+HeAA/Cqp6a2O8fqTU0ye1DVIIE7yaWOJPBncKD7iTvVUYSk8JZOtpFSve1jSYyQJzIR9BGI+BIAPwNaFo7n2EXZFFX427QtLv7Ga3zKHI5oyybc6nK9CcA45SfJjV9GmtrmpFc7ItYI3iL/AFlokN6PSuLMmOfzK7AsfPbu5PZl6nX/ABXOHY9vz4EJevXntRmlbjOb92I/Nn++k/lXka3rfYbKOgX+shcc2o6fFPG0UyLJG2OZWGQcEEZHsIB+FSjJxeUGsmB9sHD0FldJ8mXu45IixQE4DKxBxk7Agrt769bR2ysj63YzHdBKSwbLwnwpa2Ua9xGBIUUPJuWfxOSfbvgbV5lt07H6zNMIKK5HfrWuW1onPcypEp6cx3Y+SqPSY+wA1GFcpvEVkk2luRX/AIyUjmSzv3TwYW7DI8wHIb9lT9C9nJe8i5+DPrRuObG5k7lZTHNnBimVo3z5YcDLewZNJ6eyCy1y8OZ1TTeCdvroRRtIwchRkhEZ2PuVAWPwqqKy8EiqydpumK/I0siuDgoYJgwPkQUzn2Vo/aWtZx8UQ9JHOCz6bfLNGJEEiqc4EkbxtscerIAw+yqJRcXhkzz1bVEt0DyCQqTj8HE8hGxOSI1JA269OlIQcnhfPBxvBXbbtM02RgkcssjnoqQTMx9wCZNXvSWrm18URVkXyRIaxxja2oVp++RWVW5jBMVHN0DMEwrfmncVCFE59HHvR1yS5s6uHeI7a9RntpOdVblbKspBwD0YA436+/yqNlUq3iSEZKWxLVWSIPXeKra0OLjvVGAecQysgycbuilQfZmrYUyn0fmiLklueehcY2l4wW3Mr9fS7mUIMDOC7IFB9ma7ZROHS+aCmnsfWo8WW8UxgXvJ51GWigjaRkH55Hop/eIrkaZNcWy8Q5I4f/H9qsyQzpc2zyEBBNCwDEkAYK5HUjfoM71L9vNrijh+TOekWzLZVBMUBj/bFwlaW9qlxbwrE/fBX5MgMrKx3HTPMBv7TXo6O6cpOMnnkZr4JLKJXsh4XtTZQ3jRK1wzSMHbJK8sjIOXOw2X9pqvV2z43DPIlTFcOTS6xF5XuLOE7S8R2niUyCMqkm4ZcZIwR4AnODtV1V0636rITgpLmY92O8PQXlzJ8pTvEjiBCEnBZjjJx1AAO3TevR1lsq4rh7TNTBNvJvtpbJEixxqFRAFVR0UDYAeyvJbbeWbCDvOM7RJTDGz3Ey+tHbxtKV/SKDlX4kVaqJtZfJePIi5I47vj6CEc1zb3kCeMkkDcg95QtipR08pdFp+05xpblg0nVoLmPvLeVJU81OcHyI6qfYd6pnCUHiSwSTT2ODiDiy0siBcu6ZAORFKy4JIGWRSoOR0Jz086nXTOzo/NHHJLcjrTtGsJQTEZ5AOpS2nYD3lUOKm9NYt8e9HFNPYkdE4usbtuSCdGcZ9A5R9uvoOA23uqE6Zw5yR1ST2P3XuKbazP+kd6q4BLiGVkGTgAuilQcjoT4jzpXTKfR+aDklucek8e2Ny4S3aaQllB5YJiF5jgF25MKPacCpT01kFmWPejimnsWC+u1ijaRg5CjJCIzt8FQFj8KpisvBNlWg7S9Nd+7SSV5N/QW3nLbdfRCZrQ9Lallr4r+yCsi+SJfVuJoLdFkmEwRk5+YQSsEGAfwnKh7s79Gx41VCqUnhY96JOSSyRVn2j6fKSsLzSsBkrHbzsceeFTpVj0tkd8L2r+yKsi9iQ17i+1s2xcGVBt6fcylN+g51Qrn2ZqFdM59H5o65JbnVw/xBbXsZltpOdAxU7FSCMHBDAEbEGuWVyreJHYyUtiUqs6QOu8XWtoxFx3qAY9MQSsm/Qc6oVz7M1bCmU+j80RcktxoHF1reNi2Mrjf0jDKqbeHOyhc+zOaWUzr6XzQUk9j8vuLrdJWgjEtxMnrxwRtIUz9Mj0VO3QnNFTJrifJeIckuRyQ8fWvfpbzJcW8sjKsazQsvOWIAwRkdSBnpvUv28+HiWGvBnONZwWqqCYoBQH8/8AbdHjVM/SgjP+Jx/y16+i6r2mO/pEX2ca1FaXLTtBLcSBCsSxAHBb1mPiDjYYz6zVPU1uceHKXmcqaTzgvcXEt27M9voHKzMWLyKQWJ/KJaNcn41ldUEsSs/PeXcT7InT/WnETepp1qg/O5f/AHhUeDTLeb/PYM29yPrk4kfrDYr7wv8A3Guf8ZdrO/ydyPt4OJDjK2LY6Agfsz0pnTf+h/J4Hm03Eq9LWyf3cv8AORa7jTPtf57Djdi7EfL61rg/HaTBIPHl5d/sdvup6OjsmxxWdsTnh4zMIlSfQ5YEkGJTEhw4wR6WY1B2JHXxqTo4sONifn/sceN4mOzcoZghPKCeXmxzcuduYDbmxjOPGvRWcczIz+guxiPGlRn6Ukp//YV/5a8jWda/YbaegXmspaKAxL+kF+OtvqZP3hXp/p+z80Z790anxHrqWVk9w4zyIOVfpOcBV9mSRv4DJrBXW7J8KLpS4Y5Kj2YaQ1znVb097cSswh5htEikj0AfVyc48h7WOdOpmofxQ5Jblda4vXZpFYi4p/aRwdHfWzMqgXMakxP4tjfu2Pip8PI4PnnRp73XLwK7IKSIbsc4we6ia1nYtNEoZHPrPHnHpebKcAnxDL45NW6yhQfFHZkKbOJYZD8RQL/4pttvW7pj7wj4P+Bfsqyt/wDFf53HJL+VGw15xoFAY32Wxj+vNQ26G5A9g+Ujp9lelqn/AAQ9nyM9fWM1rVYVeCVHAZWjcMD0IKnIrz4tppovex/P/DUt3pS2uoqC9tcpiRR0O59BvJ8DmVvePOvWsULnKvtRlSdfPsN+0jU4rmFJ4WDxuMqfvBHgQdiPAivJnBwfCzUmmso8uI7cSWlxGejwyr9qEV2t4mn4iSymiscESNDw/HJGMuttLIo829Nx+01feuLUNPvwQj6sCP7DJ42spcHM5nZpyfWYsAVY+JBGfjze2p65NTXdjkRoeYlv4r0BL23MLEKwZXjfGSjqchgMj2g+wms1VjrlkslHiRM1WSFAZ924/No+vj+5q16LrfYU39AkOyH5otv99/HkqOr65+z5Haegi41mLTyuvUb9E/dXVuDF/wCj9+Pufqo/3jXpfqGy8zNRuywdpHEM013FpFm/I8pUTyDqoYZ5RjcYTLt5jA8TVWnqjGDtn2bErJNvgRfdB0WCzgWC3QIij4sfFmPix86yTslOXFIuSS2O91BBBAIOxB6EeRqB0xPjSxk0S/ju7L0YZs80X5GVOWjP5pByv0TzY2GK9OmS1FbhPdfmTNP+OWVsaZrV7Hc6TPMm8ctpIy58jETv5EfsIrFCLhak+x/Uuk8xfkVPsD/sM/6yf4MVaNf015fVkKOgeXbhoyCGK9jHJPHKql12YqQSpyPylYLg+GTTRWPicHszl65ZRNvqbXXDss8m7tYzljjqyxuC2PDJXNVqChqFFf5L5lifFDJGdgy/6BMfH5U37Iov86nrusXl9WV6fok5r+sT3ErWOnkCQbXNz1W2U+A+lMR0Xw6nHhVXCMVx2bdi7/sWNt8kS3DPDdvYxd3Au59d23eQ/SdvH3dB4VXZbKx5kdjFRXIk7lcowPipH7KgtyRkv9HtBy3Z8fwAz7AJP8zXofqG8faZtP2mncRwK9pcIwBUwyAg/oGsNbxJNd5olsYXw7c3Wjm2vcGS1u40LgeO2eU52Ei5LKfEZHnj1bFG/ih2r89xlWannsZvmm38c8STQsHjcZVh4j+R8CPAivJlFxeGak01lEfxlAH0+7U+NvL9oQkftFSpeLIvxOT6LIDRJ2g4dWSLZ0smkXHgxQvn7TmrppS1GH3kVyhyOfsSliOm4QgyiWQzfSLE5Ut4nKcu/sPtrutT9Jz2xyOUtOJZ+KOH0vI0UkK8cscsb4yVZHBONx1AK/H2VRVY4PzWCclkmarJCgFAUbtC1jTrOSKW7s/lErqyxt3aNyiMg4zIfR3kyMeZrVp4WTTUZYRVZKMd0VC47ZmUctvZRovhzP8A8qKPvrQtD/lIqeo7kRMva3qch5UECk9AkTE/4marP2VS3z7yPp5sjr3tB1gHElxJHnoO6jX7Mpmpx01PYs+37nHbNbnFLx1qZ63k3wIH3AVJaer/ABIu2feX/tI1+6hstNeGeRHkizIytu57uM5bz3J+2smmrhKc00X2yaisEp2L65c3UdybiV5SjRhebG2Q2eg9lQ1lcYNcKwSpk5J5OPtU40vbK8jjt5FCNCrFWRW9LncZyRnoB41LS0Qsg3LvI22SjLCLX2ba/Ne2Qnn5OfvHX0AQMLjGxJ3rPqK1XPhiW1y4o5K5xbx/ZRXk1pd2ImWMqObEb83NGj+rIBj1sdT0q+rTTcFOEsZITsjF4aL1w0IPkkLW0fdQugeNMBeUSenuBkA5YnHtrJZxcb4nllsduRJ1A6KAxL+kF+OtvqZP3hXp/p+z80Z790S/brMRZ2ieDScx96xkD981XoV68n4DUdFF27PwP6rs8f8A28f28oz+3NZtR1svMuh0UWCqSQoDCOCVMPEjxp6vfXabeCemwHw5Vr1bvW0yfgjJB4twd/G88qcRwPDH30gWLkj5gvOcOMcx2XYk59lQoSenabwv9E5tqxYLz/X2rf7JX/jI/wDsrL6On/P4fcs4p93xH9fat/slf+Mj/wCyno6f8/h9xxT7viUfsikZtYvmkXkdlmLpnPIxuAWXI64ORn2Vq1eFTHHh8iqpt2PJsN7+Lf8ARb7jXnLc0sqHAemxXOhW0Myh43hwwP6RwR5EHBB8CBWi+TjfKS7yCSccMo1jc3HD16YpeaSxmOQ3mOnOB0Ei7BlHUY9mNUlHVQyuUl+e4oX8UsdjNfuLpJbV5I2Do8TMrKcggqcEV52GpYZp7CG7MxnSLPP/AJI/nVup66XmcjsZ3xNwXe6ZcNeaYXMW5Kpu0ak5KMn/ANSIfHA69Oatld8Lo8Fm/wCfEzyrlB8US2cAdpcd6ywTqIrkj0cH0JcDfkzurePKc+wnwz6jSuv1o80W12qXI0CshaKAz7tx+bR9fH9zVr0XW+wpv6BB9nnA4uNPinN7fw85k9CGYIg5ZHXYFTueXJ9pq7UajgsceFPzXgcqjmGSyf8Aw2X/AGlqv/Ej/wBuqP3X/iPu+5ZwLxPK77Nl5G/1jqZ9E7NcAg7eI5BkeyurVc+hH3HHBY3ZUf6P5/D3P1Uf7xrRr9kVafdnhwjP3nE0jP63fXQX3qHQf4Aa7csaZJdyOR63mbnXlmoUBQO263DaYWPVJo2HxJT7nNa9E8W+wquWYHFwNKTw3MD+TFdge78If5mpXr/krzRGHVHh2H3aRabcySMFRbk5Y9B+ChH3mpa5N2JLu+rFDxA/ON5LnWGjtbKGQW6uHkuJUaNCQCBy84BdQGJ26nHQDNKOGjM5vn3CzM+S2LXrmlpa6JcW6ZKxWUygnqcQtljjxJyfjVFc3O9Sfa18y3GFgyXhvXL+20e4+SRYjNw3PcAgmLMUYICdR0X0+g5vPcb7K653LifZt7WZYSkocka12b39pLYp8kHIF2lQnLrId2LnqxJ35j1B+A8/URnGb4jTBprkWmqCZ8TeqfcfuogZJ/R89S798P3SV6P6hvH2mbT9pqOt/wBmn+qk/cNYIdJGh7Fb4T0mK60O1gnXmje3jBHiDgYYHwYHcH2VfbNwvlJd5xLMcMoek6jcaBem2uOaSylPMrAeHTvEH0hsHT3EeGdUoR1MOKPSX5/ooTdTw9jV9dnV7Cd0YMjW8hVgcggxkggjqKwQTU0n3l8uicXAMYbSbNWAINtGCD0IKDINS1HWy8xHYzLX+Er/AEidrvT2doPHl9Iouc8kqfloPpeHU4O53V3V3x4bN/zYolCUHmJduAO0eK/IhlURXOMhQfQkwNzGTvnx5TvjoTg4y36V181zRZXapcu0vVZS0UAoDOO3TTy9gkwG8Myk/ouCh/xFK26GWLMd6Kb1mOTKOCuGjfXHdlu7iQc80m3oJnGATtzE7DPtO+MVvut9HHPb2GauHEzW9MjuLFJ2gsO6hj5Ut4owJJblm276Z0LHkAwcdeu+wFedJxsazLL7exLwRqWYrkiQ4iurub5TFHaLL3DpiOaP8FdxOilgjtgLIpLb5xtuDnaNahHDcsZ7t0yTbfIyztF4NFqq3MClIXIWSIsHNvKVzyFlJBU+B/zFb9Pfx+q9/mZra8LKNWk4Vt9Q0y0jnBysERjdThkJjXJHgegyDkV56ulXZJx7zRwKUVkj+znQDpk09tNLGzTFXgIODIqAhvRO4YcwyBnr1qeos9KlJLbc5XDg5FJ7d/nCL9XX+JJWrQ9W/Mo1HSReOxL5rH10v3isut632F9HQMv7SrZpdbuIk9aSSBF97QxKP2mt+meKE33P5souWZ4P6JtYBGiovqooUe5RgfdXjN5eTYetcAoDEv6QX462+qk/eFen+n7PzRmv3Rce1jQmudMDRgl4CsoA6soUhwPg3Njx5RWbSWKFnPt5FlseKJ49iuuLNYdwT+EtyVx4lGJZGHs3K/3alra+Gzi7zlMsxwaFWMuPK5uFjRpHIVEUszHoABkk+4CupNvCDeDIuyHT2ub+61JlIQvL3efF5X5jj9FTj+97K9DVyUa41/nIzUrMnI9eIv8A5ptf0Y/3JK5X/wDll+dxKXWo12vPLxQGO9l3z5qPvuf/AFQr0dV1EPZ8jPDrGa3fH8E/6Dfca89bmhlZ7KHzpFp+gw+x2H8qv1XXSIQeYkxxLoEN7btBMPRO6sPWRh0dT4EftGQdiarrslXLiR2UVJYZkGj6zcaLNNYXmWt3VyjAEgcwOJI/zGPrL4HJ655vQnCOoipw3M6k63wvY0DgjU47fR7BpSQGEUQIHRpG5Vz5DJG9ZL4uV0seLL4v1UXSsxMxjtq0GO2eG+twIpGkw/KMAyKOdJAB0b0Tk+O3jnPpaKxzThIzXRw1JGx27kopIwSASPIkV5z3NJ6VwGe9uPzaPr4/uetei632FN/QJHsh+aLb/ffx5Kjq+ufs+R2noIuNZi08rr1G/RP3V1bhmL/0fvx9z9VH+8a9L9Q2XmZqN2cvF8LaZrqXZB7p5O+UjxVhyzKPzhzMcfnLUqX6ajg7dv6OT9SzJukEququhDKwBUjoQRkEezFeW1jkzUfdcBmnbjqQFrDar6Us8qkKNyVXyHmXKAee9bdFD13J7JFF75YRNW2imz0KS3PrLaTF8fTZHZ8eY5mI+FVuzjvUvFE+HhhjwIPsC/sM/wCsn+DFVuv6a8vqyNHQNNrCXEJxx82X36pcfwmq2jrY+a+Zx7FP7Cow2nTqwBU3LggjIIMMOQQeorRrusXl9WU0dEgdf0qfQr0XloC1nIeV0ycKCfxbeQ+g/gdj+ddXOOohwS3X5/sjKLreY7Gs6FrEN3Ak8DcyMPip8VYeDDxFefODhLhZoi01lHbOfRb3H7qijpkn9Hv1Lv3w/dJXofqG8faZtP2mn6+2LWc+UMn7hrBDpI0PYiuzg/6qs/qEH2DFWajrZeZyOx2cVcOQ31u0Ew9qOPWjbwZf5jxBIqNVsq5cSEoqSwzH9O1240r5Tpl6CYmikETDJ5S6tysnnG56jwOfzq9GVcbsWw3/AD4mZScMxZpXCGqRwaZpokJHepBEh8OdkJUHyB5ce8isV0HK2eOzLNCaSRbqzkzFO1vQ0sru2vbUCNnkyyrsO8QqwYAdObJB88e016eksdkHCX4jLdHhakjahXmGo/aAUBG8R6WLq1mtzt3kbKD5Ej0T8Dg/Cp1z4JKXccksrBi/CunRnR71J5xaFrtIpXZGfaNVYIQpB9YsPt869O2T9NFxWeWTNCKUHknLyyghstOji1Y2yDvSrpHKPlGZATsjgqATjBz61VKUpTm3DPu5E8JRWGTwVTrjg6kzcwKmxKyFQDAM4Jbux05848cVV/8ADoe3l3+8nlcWMlM0vR7WPTNTjhvlu1MKSFREycjIxKtlickkAe3lrROybtg3HHMqjGPC8PJr/C/9itf1eH+Gtedb035l8eijLu31iJrMgkELKQQcEENHggjoa36Doy9n1KNR2ENY8PXms2huu+ElxAxhCuAO8QAOPT+nmRhk9dskbk2SshRPhxyfMgoOxZ7TRux+0ki08xyo0brNKGVhgjcef3+NY9XJSsyu4vqTUcMrdno5n4puHI9C37uRv0vk8aoPfk839yr5T4dKl3/2yPDmzJrlecXigFAYn24qZdQtYV3ZogAPbJKVH7Vr09FyrlL85Iy385JG1qMADyrzDUZ/q/Z48dz8t0qVbabfmjYHunzuw23VT4rgjoRykZrZDUpx4LVlfEqdfPiiS1vreqKOWbTOdh+VDcRchPulKso+2qnXU9p+9P6Esy7jk1PQ7/UQI7tktLXILwwsZJZcHo8hAVV6bKD/AJSjZXVzjzfjt7jji5b7Fogs1t7fu7WJcRoRHHnlUkdAWwSMnq2Cdyd6ocuKWZMmlhYRmmpcIavNqS6hy2iujIVj71yAqDHKT3e+d9/bW2N1Ma/R8/d9yl1yc+I0zSpp2TNxEkT59VJDICMDfmKLg5ztjw61ikop+q8/AuWT81ia4VAbaKOV84xJIYwBg75CNk5xtt160got+s8Bma8L8IavZ3st5y2kpl7zvE711z3jhyVPdHGGHt2zW62+myChzWPD7lUa5KXEXjiA37wd3bwwc8kRDs8zARMy4wvLGTIBk7+j0G1Za/RqWZN+77ljy0RHAOl6lZQR2ksVu8Ss34RJm5lVmLH0DFhjlj4irL512Sc03ny+5GEXFYLvWUsK9xvwpFqFuY39GRcmKTG6N/NT0I/mAaupudUsr2kJwU1hkVHwlLNoaWEuI5hGoznmCuj8ynK+BwOnnU/TKN/pFsc4PU4Ro9/rMCLFc2a3RUYE0M8alsdOdZSuT7R9lJxpk8xljwa/oRclyaPi64cutQuYZb9Y4beA80dsj87O/wBKVwAuNh6Iz4jO9dVsKotQ5t9v9BxcnzLzWUsFAZvx/oGq6iBCqWsUCSF1Jlcs+OZVLYjwuzE8u+567Vt09lVXN5b8vuVWQlNYOrgbS9VsYUtnitZYQ5PMszhkV35m2MeGwSxA28qjfOqx8Sbz5fc7CMorBfqyFhX+KW1Egx2UduQyEGWWRgVJyDhFQ5wMHOfHpV1Xo95t+wjLPYUHgrgjVtNmMsYtJAycjIZXGRkEEHu9iMe3qa13aim1Yefd9yqFcoPJoer6FHf2oivYgGIBIRsmN/NHwNx7t+hGKxwsdcswZbKKksMrGi6Nq2mjuoDFfWozyI791KmT0UkFcewn3ctXznTbzlmL96IKMo7c0TTaxqbjEenCNvpT3EfIPbiHnZvdtVXBUt5e5P64J5l3HjoHBnJcm9vZflN4fVOMRwj6MS74xkjJ33PQk57ZfmPBBYXz8zihzyzr4yhvpYZLe1ihKyxMjSSSspXnBU4RYznY7HI3PTao0uuLUpN8vD7nZJtYRWOAeHdV01Hj7q1mjkcOcTurKcBT1iIIwBtt0q++2q1p5a9n3IVwlBYNKrEWlb42tr2eCS2tY4Ss0TI8kkrLyhgVICqhz6J65HXpV1LhGSlJvl4EZZawivdnvD+p6cjQtHbSxSShyyzOGTIVWIBiw2yggbdOu9Xai2q15TaeO77kK4OCwXjWbfvIJE7pJuZSO7duVXz4FsHA9uDWWDxJPOCx7GZcIcHaxp8zPAbUxOfSheZyCPyfSEWzgbc3j4jy3XX02rDznvx9yqEJRfIveqz6i0CiG3txK6sH5525Yj0GMRZkHj+T0rJFV8XNvHl9yx5wUvgLhTVdMMvLHazLKEyvfupBTmwQe6PXmOdvAVqvuquxuseH3K64OBcuL4r2WGSC1jhIliZGkklZeQsCpwqxtzbHrkb+FZqnBPik3y8PuWSy1hEbwJp+o2cMVrPFbvEnN+FSZuYKSzAchiAbBOOo2qd8q5ycot58vucgnFYLnWYmVnjvhGPUbfkOFmTJhk+ifFT5o2Bke49QKvoudUs9naQnBSWCOuOEpZ9EhsmIhuI44cEnISSPB6p7iMjpnO9TVyjc57rmccW4YPTStT1iJBHc2IuGUY76GeJQ/tZZSpB8yPsFcnCmTzGWPBp/QJyW6PI8NXN9dw3OoCOKK3PNDbIxfLZB55XwAd1HojbYb9c99LGuDjXzb3f9Dhcnll4rKWCgFAKAy3iXToIL6aC6yljqfK3OCB3VzGwJOSCFDbHJ8T5Amt1cpSgpR6UfkUySTw9mfbW0IhezGnc0tmS9tHcOX76JnBkkiYbMQd+UZx6I2JwOZlnj4t98d/cxhYxjYktXuEt7m5uWsVaUukNs0ee/umeNefGBsqjbm/MPTFQinKKjxct33Ik+TzgoXG3ySwtXsrVWSa5Mb3KM4cwog5lh5l8ebfqds+BFbKeOySnLZbePiUWNRXCt2XLXOMZNNtNMZUWSOSFRIp2OFijwVPgRk9dj7OtZYUK2c14lsrOBIpXazxFb3ws5rdiVCyhwRhkYlDysPA7H2HBxmtWkqlXxKXgVXSUkmi5dgv8AYZ/1lv4UdZ9f015fVlmn6JA9ovFF1Y6wXt5MAwxc8bbo/resPP2jB9tWaemFlOJLtI2TcZcjRuDLfmSS9ePuprzu5HQnJULEqIucDIwpbcZHORWO581BPKjy+JfHvLHVJIUBRNV7VbG3upLaRZsxtys6qpXm8QBzc23Tp1BrVHR2SgpLBU7Yp4OXR9Ee/wBT/rOeJ4oI1VbWOQYdyuSJGX8lQWYgHc+idsbynYq6vRJ5b3/oKPFLiZotYy0UAoBQCgFAKAUAoBQCgFAKAUAoBQCgFAKAUAoBQCgFAKAUAoBQCgFAKAUAoBQCgFAKAUAoBQCgFAKAUAoBQCgILjXhxL+0eBsBvWiY/kSDPKfduQfYxq2m11zUiM48SwYVpXGupaeTb8+0RK91MvMEK7YU7MB5AHGOlerKiq31u/uMislDkdGp9qOpzLy94kWRgmJMNj9JixHwwajHSVRecZ8w7pMpkjE5JJJOSSdySepJPU1qKmaf2r/N+k/Vf9KKsGl6yf52mi7oxOvsT06G4tr2KeNZI2eLKsMj1W3HkR4Ebio62TjKLR2hJpplh0m8sdFuGsWd0Sc9/HJJjlTm9Du2bwA7vIY7b7nbJqnGzUR40tuRNOMHwkbrnCvy/XssM20UMLynwf1uWMefN4/mg+YqcLvR0ct2zkocU8mqVgLxQCgPH5LHzc/IvP8AS5Rn7etdy9hg9q4BQCgFAKAjtf1I21vJP3ZkWJWdwGAPKqliVzsTt02qdcOOSj3nG8DQNSNzBHP3ZjWRVdAWBPKwBBONgd+m9LIcEnHuCeVk57XWne7ktTAVMaI7Pzjl5ZC4UrtkkmNttsY611wSipZGeZM1WdIHi7iP5BCZ3heSJSocoy5XmblGzYyMkDY+NW01eklwp8yMpcKyS1lepNEssTB0dQyMDsQf/wC+FVuLi8M6nkjdI1t5p5oTAY+4ZVdi6kFmRXATG5HKw3OOtTnWopPO5xPLJqqyRBcW8RfIYu+aFpI+ZVPIyhgWOBs2MjON8+NW1VekeMkZSwTFu7FQXXlbxXOcfGq34Ej7kJAJUZODgZxk+Az4VwEFw9xJ8qmuITC0TW7csgdlJyd1IC5ypGSD7Ktsq4EnnOSKll4OjWtZaCSCNYTK0zFV5WAIIUszMG6IANzv1AxuK5CHEm84wdbwSyk4Gdj4iqzpyateNDC8qoZORSxUEAkAEnGds7dDipRWXg43giNP4jmntluYrR2R051XvE5yPLBOM/GrJVKMuFs4pZWSb0+6EsUcq5AkRXAPkwBGftqqSw2jqeUdFcOlZteKZJLm4tktW7y3CGTMiAESAsvL1zkDxxVzqSipN7keLng7eHOI4rsSBVeOWF+SaKQAPG3hnlJBBwcEEg4qNlThjuewUkyZqskRus6usHdLyl5Zn5IkGAWbBYkk7BVVSxPkNgTgGcIOWe5HG8HnZ6nN8o7iaAITG0iOj86MFZVZclVIYc6nBG++CcGuuC4eJM4m84ZLVWSITi3X/kNu1w0TSRpjn5WAYZYKMBuoy3ntVtVfpJcKZGUuFZJSzlZkDOnIx/JznHlkjbNVtYfIkj3rgICLXZyksnyVu7RpQrGRR3ixsRzqDuAeUkZ67HoatdaTSyRUn3HLFxZK9l8tjtHeMxmQKJE5yoBPTz26DJ99SdKU+BvwHFyzgs8ZJAJGDgZHlVBI5tTuXjjLxxGYqCeRSAxABPo82xPs261KKTeG8HGcXDGvC9tVuY05Vfm5VLDPonGGx6pyCPGpW1+jlws5GWVk/eHNZa6j73ujHGSQjFge8AYjnXH5BxkE9Rg4wRSyHA8ZOp5JeqzooBQCgFAKAUAoBQCgFAZl2t8Cm4U3lsuZ0X8KgG8qAdQB1kUfaNvACt2k1HD6ktii6vKytzDga9QyA0OGodq/zfpP1X/SirBpesn+dppu6MSV7APxd3+nF+61Q1+8SWn2ZxdrGjTXmr28EC5drdd/BVEkmXY+Cj/IDcgVLSzUKXJ95G6LlNJGo8M6HHZW0dvGSQg3Y9WPiT5ewdAMDwrDZY7JOTNMVhYJWqzooBQCgFAKAUAoBQENxn83Xn6tP/Caraesj5r5kLOi/I+OBz/q2z/Vof4a0v6yXmxDoo/LL5zuv1Wz/i3lJdVHzfyRLtJ2qjpBcZD/AEdP1qy/9XDVtPS9j+TIy2K1KraLOXUE6XM/pqN/kcjH1lH/AJLE9PA/ANev+RHH/ZfH7kG+B+BYuHpA11fspBUywkEHIINrFggjqKos6MfL6slHd/nYWCqiZTe1n5v/AN/b/wAZa06XrPY/kQnsXKsxMUBSNd/0PV7a66Q3a/JZvISD0oWPtO6ewCtUPXqce1c15dpB8pZJrS17+7muTusWbeH+6wM7D3uFjP1HtqqXqxUe/m/p/ftOrm8k7VRI4dd/ss/1Un7hqUOkjj2KVwfcX40uz7mKEx4gHMJGMndmRQ57sxcueUt+VsMnfGK1XKv0sst9vZ9/oVxcsGh1jLRQGeWl9JDrGrPHA8+IrUlUKhtoidgxGSd9h5VslFSpgm8b/MqTxJkn2dRRypNqKuGe9ZXcL0jEYKrFv1ZcnLbZJ6YxUNQ2mq/8fzJKHNZ7y4VmJld4z4fkukje3l7m5gfvIHO682CCrj6LA4P3HcG6mxQbUllPcjOLa5HLwjxRLNK9new9xeRKHIBykqZx3kZydskbb9eucgStpUUpweU/zmcjJt4ZbKzkyndrvzPde6P+KladJ10Su3oMt0Xqj3CszLD7oDj1j+zzfVv+6alHpI49iF7M/mmz+pX+dW6nrZeZyGxZqoJCgM4ltJbfUJtPiOLfUMzBgcGHG1yFxuC4ACkeqXB8K2KSlWrHvHl59xXs8d5okMSooVQFVQAoGwAAwAB4ACsbeSw+6AUAoBQCgFAKAUAoBQCgFAZV2ldmfelrqxUCQ5aWEbCQ9S6eT+Y6N169d+m1ePVnt3me2nPNGLyKQSCCCCQQRggjYgg9CPKvTRlfI0/tX+b9J+q/6UVYNL1k/wA7TRd0Ykr2Afi7v9OL91qhr94ktPszVBboHMgUc5UKWxuVUkgZ8gWY49prBl4waMHrXAKAUAoBQCgFAKAUAoDyuYFkRkcZV1KsPMEYI+w11PDygVTQNM1GxiFsgt7mFMiF5JHikVM7K4WNw2M4yMbDpWiyddj4nlPt7fqiCUlyROaLprxmSSZw80zAuVBCqFGEjQHflUeJ6lmO2cCmck8JbIklglKgdILiywuZ40S3EW0sMjGR2X8VKkgUBUbPMUxnIx5GrapRi8y7mvesEZZ7CVaDvYik6IedSJEzzKQdiMlRzD4Cq84eUd3XMguC+F/kAuI1cvE8oaLJJZE5FXkJPlggezFW3Xekw3ucjHhLLVJIrHH2i3N5biCDuVHOjl5GYEFGDABVQ5zgb5Huq+iyMJcTITTawixWrOUBkVVfxCsWUe5iqk/YKpeM8iaPWuAhOM9EN5ZywKQJCA0THI5ZFPMhyNwMgAkeBNW02cE1L8wRlHKwSGlWKwQxwqSQihcnqxHVifEk5JPmTUJS4m2dSwjrqJ0j9ehmeB44BGXdWX8IzKqhlI5vRViSDjbbPmKnBpPLOPOORB8M2GoWlpFbd3aSd0vKH76RcgdMjuTv8asslXOblz5+H3IxUksE7okE6QgXDh5izs5XPKOZiQqZ35VBCjO+2arm4t+rsSWcczvqB0qWh6LeR6jc3cgt+S5EQKrI5aPukKgjMQD5z+bjPsrROyDrUFnl9faQSabZ+2fDs9peSS2ZjNtO3NNbuSvJJ4yRMqsN/FSB7+mDtjOCU91s/wCwotPkWys5Mh9UguhPHNbGNlCsksUjMoYEgq6Mqthl9LYjcN4YFWRcMNSIvOco8LLR5Gvfls4RWWEwxRoxbCl+Zmdiq5YkAAAYGDuc7dc0ocEe/ISecsn6qJFa4/0a4vLN7WDul7zl5nkZhy8rqwwqoebPLjqMe2rqLI1z4n2EJxclgnbDvO7XvVRXxuEYsvwLKp/Z9tVSxnkSXidFcOnBrkczwOkAjLurL+EZlChlI5vRVicHG23vFShhPLOPOORwcFaZPa2kVtMI8xKFVo2Y8w33IZF5T08/hU7pxnNyXacimlhk9VRIUBU9U0i9fUYbuNbfkhSSMI0rhnEniSIiEIwu3pdDvvV8ZwVbg88/zvINSzlFsFUExQCgFAKAUAoBQCgFAKAUAoBQFQ417PrW/Bf8TcYwJVHXyEi7Bx9h9taKdTKvluiudakc/EPAPyyGxhll5Etk5ZOQek/oIuEJ2UeidyD7vKVeo9G5NLc5KviST7C0aJo0FpEIbeMRoPAdSfNid2PtNUTnKbzJliSWx31A6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j-lt"/>
            </a:endParaRPr>
          </a:p>
        </p:txBody>
      </p:sp>
      <p:pic>
        <p:nvPicPr>
          <p:cNvPr id="2052" name="Picture 4" descr="http://www.pha.jhu.edu/~mourigal/JHU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26444"/>
            <a:ext cx="1828800" cy="4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ech.co/wp-content/uploads/2011/05/DreamItVentures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0" b="39889"/>
          <a:stretch/>
        </p:blipFill>
        <p:spPr bwMode="auto">
          <a:xfrm>
            <a:off x="5181600" y="4627413"/>
            <a:ext cx="1828800" cy="66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greaterbaltimore.org/blog/wp-content/uploads/2012/04/new_logo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76" b="38454"/>
          <a:stretch/>
        </p:blipFill>
        <p:spPr bwMode="auto">
          <a:xfrm>
            <a:off x="5181600" y="5383932"/>
            <a:ext cx="1828800" cy="51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howdy-on.s3.amazonaws.com/company_logos/northrop_grumman_log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30630" r="14000" b="30630"/>
          <a:stretch/>
        </p:blipFill>
        <p:spPr bwMode="auto">
          <a:xfrm>
            <a:off x="7086600" y="3538728"/>
            <a:ext cx="1828800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theweedstreetjournal.com/wp-content/uploads/2010/09/kaiser_permanente_logo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05" b="26256"/>
          <a:stretch/>
        </p:blipFill>
        <p:spPr bwMode="auto">
          <a:xfrm>
            <a:off x="7086600" y="4148328"/>
            <a:ext cx="1828800" cy="65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upload.wikimedia.org/wikipedia/en/0/06/DBED_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1892"/>
            <a:ext cx="1828800" cy="41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flcmidatlantic.org/annual_meeting/2012/images/BioHealth-Logo-w-Tag-SM-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77185"/>
            <a:ext cx="1828800" cy="40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marylandreporter.com/wp-content/uploads/2012/12/Abell-Foundation-letterhead000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250" y="5354196"/>
            <a:ext cx="1325500" cy="65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54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ockville 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312" y="2258568"/>
            <a:ext cx="2899243" cy="3781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7"/>
          <p:cNvSpPr/>
          <p:nvPr/>
        </p:nvSpPr>
        <p:spPr>
          <a:xfrm>
            <a:off x="256032" y="2155549"/>
            <a:ext cx="5193792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+mn-lt"/>
              </a:rPr>
              <a:t>Target: startups en IT </a:t>
            </a:r>
            <a:r>
              <a:rPr lang="en-US" sz="2200" dirty="0" err="1" smtClean="0">
                <a:latin typeface="+mn-lt"/>
              </a:rPr>
              <a:t>dedicadas</a:t>
            </a:r>
            <a:r>
              <a:rPr lang="en-US" sz="2200" dirty="0" smtClean="0">
                <a:latin typeface="+mn-lt"/>
              </a:rPr>
              <a:t> a la </a:t>
            </a:r>
            <a:r>
              <a:rPr lang="en-US" sz="2200" dirty="0" err="1" smtClean="0">
                <a:latin typeface="+mn-lt"/>
              </a:rPr>
              <a:t>salud</a:t>
            </a:r>
            <a:r>
              <a:rPr lang="en-US" sz="2200" dirty="0" smtClean="0">
                <a:latin typeface="+mn-lt"/>
              </a:rPr>
              <a:t> (</a:t>
            </a:r>
            <a:r>
              <a:rPr lang="en-US" sz="2200" dirty="0" err="1" smtClean="0">
                <a:latin typeface="+mn-lt"/>
              </a:rPr>
              <a:t>recrutamiento</a:t>
            </a:r>
            <a:r>
              <a:rPr lang="en-US" sz="2200" dirty="0" smtClean="0">
                <a:latin typeface="+mn-lt"/>
              </a:rPr>
              <a:t> global)</a:t>
            </a: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 err="1" smtClean="0">
                <a:latin typeface="+mn-lt"/>
              </a:rPr>
              <a:t>Programa</a:t>
            </a:r>
            <a:r>
              <a:rPr lang="en-US" sz="2200" dirty="0" smtClean="0">
                <a:latin typeface="+mn-lt"/>
              </a:rPr>
              <a:t>: 5 </a:t>
            </a:r>
            <a:r>
              <a:rPr lang="en-US" sz="2200" dirty="0" err="1" smtClean="0">
                <a:latin typeface="+mn-lt"/>
              </a:rPr>
              <a:t>meses</a:t>
            </a:r>
            <a:r>
              <a:rPr lang="en-US" sz="2200" dirty="0" smtClean="0">
                <a:latin typeface="+mn-lt"/>
              </a:rPr>
              <a:t> (con </a:t>
            </a:r>
            <a:r>
              <a:rPr lang="en-US" sz="2200" dirty="0" err="1" smtClean="0">
                <a:latin typeface="+mn-lt"/>
              </a:rPr>
              <a:t>posible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extensión</a:t>
            </a:r>
            <a:r>
              <a:rPr lang="en-US" sz="2200" dirty="0" smtClean="0">
                <a:latin typeface="+mn-lt"/>
              </a:rPr>
              <a:t> de 7 </a:t>
            </a:r>
            <a:r>
              <a:rPr lang="en-US" sz="2200" dirty="0" err="1" smtClean="0">
                <a:latin typeface="+mn-lt"/>
              </a:rPr>
              <a:t>meses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más</a:t>
            </a:r>
            <a:r>
              <a:rPr lang="en-US" sz="2200" dirty="0" smtClean="0">
                <a:latin typeface="+mn-lt"/>
              </a:rPr>
              <a:t>) </a:t>
            </a: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 err="1" smtClean="0">
                <a:latin typeface="+mn-lt"/>
              </a:rPr>
              <a:t>Conección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estrecha</a:t>
            </a:r>
            <a:r>
              <a:rPr lang="en-US" sz="2200" dirty="0" smtClean="0">
                <a:latin typeface="+mn-lt"/>
              </a:rPr>
              <a:t> entre los </a:t>
            </a:r>
            <a:r>
              <a:rPr lang="en-US" sz="2200" dirty="0" err="1" smtClean="0">
                <a:latin typeface="+mn-lt"/>
              </a:rPr>
              <a:t>fundadores</a:t>
            </a:r>
            <a:r>
              <a:rPr lang="en-US" sz="2200" dirty="0" smtClean="0">
                <a:latin typeface="+mn-lt"/>
              </a:rPr>
              <a:t> y </a:t>
            </a:r>
            <a:r>
              <a:rPr lang="en-US" sz="2200" dirty="0" err="1" smtClean="0">
                <a:latin typeface="+mn-lt"/>
              </a:rPr>
              <a:t>una</a:t>
            </a:r>
            <a:r>
              <a:rPr lang="en-US" sz="2200" dirty="0" smtClean="0">
                <a:latin typeface="+mn-lt"/>
              </a:rPr>
              <a:t> red de </a:t>
            </a:r>
            <a:r>
              <a:rPr lang="en-US" sz="2200" dirty="0" err="1" smtClean="0">
                <a:latin typeface="+mn-lt"/>
              </a:rPr>
              <a:t>mentores</a:t>
            </a:r>
            <a:r>
              <a:rPr lang="en-US" sz="2200" dirty="0" smtClean="0">
                <a:latin typeface="+mn-lt"/>
              </a:rPr>
              <a:t>. </a:t>
            </a: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 err="1" smtClean="0">
                <a:latin typeface="+mn-lt"/>
              </a:rPr>
              <a:t>Objetivo</a:t>
            </a:r>
            <a:r>
              <a:rPr lang="en-US" sz="2200" dirty="0" smtClean="0">
                <a:latin typeface="+mn-lt"/>
              </a:rPr>
              <a:t>: </a:t>
            </a:r>
            <a:r>
              <a:rPr lang="en-US" sz="2200" dirty="0" err="1" smtClean="0">
                <a:latin typeface="+mn-lt"/>
              </a:rPr>
              <a:t>ayudar</a:t>
            </a:r>
            <a:r>
              <a:rPr lang="en-US" sz="2200" dirty="0" smtClean="0">
                <a:latin typeface="+mn-lt"/>
              </a:rPr>
              <a:t> a los </a:t>
            </a:r>
            <a:r>
              <a:rPr lang="en-US" sz="2200" dirty="0" err="1" smtClean="0">
                <a:latin typeface="+mn-lt"/>
              </a:rPr>
              <a:t>fundadores</a:t>
            </a:r>
            <a:r>
              <a:rPr lang="en-US" sz="2200" dirty="0" smtClean="0">
                <a:latin typeface="+mn-lt"/>
              </a:rPr>
              <a:t> a </a:t>
            </a:r>
            <a:r>
              <a:rPr lang="en-US" sz="2200" dirty="0" err="1" smtClean="0">
                <a:latin typeface="+mn-lt"/>
              </a:rPr>
              <a:t>crecer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hacia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una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empresa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lista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para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estudios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piloto</a:t>
            </a:r>
            <a:endParaRPr lang="en-US" sz="2200" dirty="0" smtClean="0">
              <a:latin typeface="+mn-lt"/>
            </a:endParaRP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+mn-lt"/>
              </a:rPr>
              <a:t>Se le </a:t>
            </a:r>
            <a:r>
              <a:rPr lang="en-US" sz="2200" dirty="0" err="1" smtClean="0">
                <a:latin typeface="+mn-lt"/>
              </a:rPr>
              <a:t>otorga</a:t>
            </a:r>
            <a:r>
              <a:rPr lang="en-US" sz="2200" dirty="0" smtClean="0">
                <a:latin typeface="+mn-lt"/>
              </a:rPr>
              <a:t> hasta $50,000 </a:t>
            </a:r>
            <a:r>
              <a:rPr lang="en-US" sz="2200" dirty="0" err="1" smtClean="0">
                <a:latin typeface="+mn-lt"/>
              </a:rPr>
              <a:t>para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gastos</a:t>
            </a:r>
            <a:endParaRPr lang="en-US" sz="2200" dirty="0" smtClean="0">
              <a:latin typeface="+mn-lt"/>
            </a:endParaRP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 err="1" smtClean="0">
                <a:latin typeface="+mn-lt"/>
              </a:rPr>
              <a:t>Soporte</a:t>
            </a:r>
            <a:r>
              <a:rPr lang="en-US" sz="2200" dirty="0" smtClean="0">
                <a:latin typeface="+mn-lt"/>
              </a:rPr>
              <a:t> en la </a:t>
            </a:r>
            <a:r>
              <a:rPr lang="en-US" sz="2200" dirty="0" err="1" smtClean="0">
                <a:latin typeface="+mn-lt"/>
              </a:rPr>
              <a:t>transición</a:t>
            </a:r>
            <a:r>
              <a:rPr lang="en-US" sz="2200" dirty="0" smtClean="0">
                <a:latin typeface="+mn-lt"/>
              </a:rPr>
              <a:t> a largo </a:t>
            </a:r>
            <a:r>
              <a:rPr lang="en-US" sz="2200" dirty="0" err="1" smtClean="0">
                <a:latin typeface="+mn-lt"/>
              </a:rPr>
              <a:t>plazo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hacia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incubadoras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si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fuera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necesario</a:t>
            </a:r>
            <a:r>
              <a:rPr lang="en-US" sz="2200" dirty="0" smtClean="0">
                <a:latin typeface="+mn-lt"/>
              </a:rPr>
              <a:t>. </a:t>
            </a:r>
            <a:endParaRPr lang="en-US" sz="22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35040" y="6099048"/>
            <a:ext cx="2899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Rockville Innovation Center</a:t>
            </a:r>
            <a:endParaRPr lang="en-US" sz="1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364" y="660736"/>
            <a:ext cx="4162044" cy="117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45920" y="1563624"/>
            <a:ext cx="5925312" cy="5047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14322" y="1636776"/>
            <a:ext cx="5596128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/>
              <a:t>Agewell</a:t>
            </a:r>
            <a:r>
              <a:rPr lang="en-US" sz="1600" b="1" dirty="0"/>
              <a:t> Biometrics </a:t>
            </a:r>
            <a:r>
              <a:rPr lang="en-US" sz="1600" b="1" dirty="0" smtClean="0"/>
              <a:t>(</a:t>
            </a:r>
            <a:r>
              <a:rPr lang="en-US" sz="1600" b="1" dirty="0"/>
              <a:t>Baltimore, MD &amp; Falls Church, VA)</a:t>
            </a:r>
          </a:p>
          <a:p>
            <a:pPr algn="just"/>
            <a:r>
              <a:rPr lang="en-US" sz="1000" dirty="0" err="1"/>
              <a:t>Agewell</a:t>
            </a:r>
            <a:r>
              <a:rPr lang="en-US" sz="1000" dirty="0"/>
              <a:t> are developing a data analytics tool which can use the accelerometers in modern devices (cell phones, wearables </a:t>
            </a:r>
            <a:r>
              <a:rPr lang="en-US" sz="1000" dirty="0" err="1"/>
              <a:t>etc</a:t>
            </a:r>
            <a:r>
              <a:rPr lang="en-US" sz="1000" dirty="0"/>
              <a:t>) to determine risk of falling among seniors. </a:t>
            </a:r>
            <a:endParaRPr lang="en-US" sz="1000" dirty="0" smtClean="0"/>
          </a:p>
          <a:p>
            <a:pPr algn="just"/>
            <a:endParaRPr lang="en-US" sz="1000" dirty="0"/>
          </a:p>
          <a:p>
            <a:pPr algn="just"/>
            <a:r>
              <a:rPr lang="en-US" sz="1600" b="1" dirty="0" err="1"/>
              <a:t>CheeksUp</a:t>
            </a:r>
            <a:r>
              <a:rPr lang="en-US" sz="1600" b="1" dirty="0"/>
              <a:t> </a:t>
            </a:r>
            <a:r>
              <a:rPr lang="en-US" sz="1600" b="1" dirty="0" smtClean="0"/>
              <a:t>(</a:t>
            </a:r>
            <a:r>
              <a:rPr lang="en-US" sz="1600" b="1" dirty="0"/>
              <a:t>Riga, Latvia)</a:t>
            </a:r>
          </a:p>
          <a:p>
            <a:pPr algn="just"/>
            <a:r>
              <a:rPr lang="en-US" sz="1000" dirty="0" err="1"/>
              <a:t>CheeksUp</a:t>
            </a:r>
            <a:r>
              <a:rPr lang="en-US" sz="1000" dirty="0"/>
              <a:t> are developing a system to support speech children receiving speech and language support. </a:t>
            </a:r>
            <a:endParaRPr lang="en-US" sz="1000" dirty="0" smtClean="0"/>
          </a:p>
          <a:p>
            <a:pPr algn="just"/>
            <a:endParaRPr lang="en-US" sz="1100" dirty="0"/>
          </a:p>
          <a:p>
            <a:pPr algn="just"/>
            <a:r>
              <a:rPr lang="en-US" sz="1600" b="1" dirty="0" err="1"/>
              <a:t>Ergonometrix</a:t>
            </a:r>
            <a:r>
              <a:rPr lang="en-US" sz="1600" b="1" dirty="0"/>
              <a:t> </a:t>
            </a:r>
            <a:r>
              <a:rPr lang="en-US" sz="1600" b="1" dirty="0" smtClean="0"/>
              <a:t>(</a:t>
            </a:r>
            <a:r>
              <a:rPr lang="en-US" sz="1600" b="1" dirty="0"/>
              <a:t>Rockville, MD)</a:t>
            </a:r>
          </a:p>
          <a:p>
            <a:pPr algn="just"/>
            <a:r>
              <a:rPr lang="en-US" sz="1000" dirty="0" err="1"/>
              <a:t>Ergonometrix</a:t>
            </a:r>
            <a:r>
              <a:rPr lang="en-US" sz="1000" dirty="0"/>
              <a:t> are developing a wearable device which can determine the risk of back injury. </a:t>
            </a:r>
            <a:endParaRPr lang="en-US" sz="1000" dirty="0" smtClean="0"/>
          </a:p>
          <a:p>
            <a:pPr algn="just"/>
            <a:endParaRPr lang="en-US" sz="1000" dirty="0"/>
          </a:p>
          <a:p>
            <a:pPr algn="just"/>
            <a:r>
              <a:rPr lang="en-US" sz="1600" b="1" dirty="0"/>
              <a:t>Gastro Girl </a:t>
            </a:r>
            <a:r>
              <a:rPr lang="en-US" sz="1600" b="1" dirty="0" smtClean="0"/>
              <a:t>(</a:t>
            </a:r>
            <a:r>
              <a:rPr lang="en-US" sz="1600" b="1" dirty="0"/>
              <a:t>Washington, DC)</a:t>
            </a:r>
          </a:p>
          <a:p>
            <a:pPr algn="just"/>
            <a:r>
              <a:rPr lang="en-US" sz="1000" dirty="0"/>
              <a:t>Gastro Girl is a name of a popular blog focused on the community of patients living with GI conditions such as Crohn's, IBS etc. </a:t>
            </a:r>
            <a:r>
              <a:rPr lang="en-US" sz="1000" dirty="0" smtClean="0"/>
              <a:t>The founders are developing a technology platform focused on delivering health coaching and support to the GI community. </a:t>
            </a:r>
          </a:p>
          <a:p>
            <a:pPr algn="just"/>
            <a:endParaRPr lang="en-US" sz="1000" dirty="0" smtClean="0"/>
          </a:p>
          <a:p>
            <a:pPr algn="just"/>
            <a:r>
              <a:rPr lang="en-US" sz="1600" b="1" dirty="0" smtClean="0"/>
              <a:t>Lazy (</a:t>
            </a:r>
            <a:r>
              <a:rPr lang="en-US" sz="1600" b="1" dirty="0"/>
              <a:t>Washington, DC)</a:t>
            </a:r>
          </a:p>
          <a:p>
            <a:pPr algn="just"/>
            <a:r>
              <a:rPr lang="en-US" sz="1000" dirty="0"/>
              <a:t>Lazy are developing a product to automate and streamline the collection and submission of key quality metrics by hospitals and other health providers. </a:t>
            </a:r>
            <a:endParaRPr lang="en-US" sz="1000" dirty="0" smtClean="0"/>
          </a:p>
          <a:p>
            <a:pPr algn="just"/>
            <a:endParaRPr lang="en-US" sz="1000" dirty="0"/>
          </a:p>
          <a:p>
            <a:pPr algn="just"/>
            <a:r>
              <a:rPr lang="en-US" sz="1600" b="1" dirty="0" err="1" smtClean="0"/>
              <a:t>Neopenda</a:t>
            </a:r>
            <a:r>
              <a:rPr lang="en-US" sz="1600" b="1" dirty="0" smtClean="0"/>
              <a:t> (New York City)</a:t>
            </a:r>
            <a:endParaRPr lang="en-US" sz="1600" b="1" dirty="0"/>
          </a:p>
          <a:p>
            <a:pPr algn="just"/>
            <a:r>
              <a:rPr lang="en-US" sz="1000" dirty="0"/>
              <a:t>The team at </a:t>
            </a:r>
            <a:r>
              <a:rPr lang="en-US" sz="1000" dirty="0" err="1"/>
              <a:t>Neopenda</a:t>
            </a:r>
            <a:r>
              <a:rPr lang="en-US" sz="1000" dirty="0"/>
              <a:t> are developing a monitor to measure neonatal vitals with engineered hats </a:t>
            </a:r>
            <a:r>
              <a:rPr lang="en-US" sz="1000" dirty="0" smtClean="0"/>
              <a:t>for </a:t>
            </a:r>
            <a:r>
              <a:rPr lang="en-US" sz="1000" dirty="0"/>
              <a:t>use in the developing world. </a:t>
            </a:r>
            <a:endParaRPr lang="en-US" sz="1000" dirty="0" smtClean="0"/>
          </a:p>
          <a:p>
            <a:pPr algn="just"/>
            <a:endParaRPr lang="en-US" sz="1000" dirty="0"/>
          </a:p>
          <a:p>
            <a:pPr algn="just"/>
            <a:r>
              <a:rPr lang="en-US" sz="1600" b="1" dirty="0" err="1"/>
              <a:t>Werbie</a:t>
            </a:r>
            <a:r>
              <a:rPr lang="en-US" sz="1600" b="1" dirty="0"/>
              <a:t>  (Bethesda, MD)</a:t>
            </a:r>
          </a:p>
          <a:p>
            <a:pPr algn="just"/>
            <a:r>
              <a:rPr lang="en-US" sz="1000" dirty="0"/>
              <a:t>The team at </a:t>
            </a:r>
            <a:r>
              <a:rPr lang="en-US" sz="1000" dirty="0" err="1"/>
              <a:t>Werbie</a:t>
            </a:r>
            <a:r>
              <a:rPr lang="en-US" sz="1000" dirty="0"/>
              <a:t> are developing a mobile and web application focused on the dietary needs of women managing high risk pregnancies. </a:t>
            </a:r>
            <a:endParaRPr lang="en-US" sz="1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29" y="435311"/>
            <a:ext cx="2825714" cy="79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7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263B7A"/>
                </a:solidFill>
                <a:latin typeface="+mj-lt"/>
              </a:rPr>
              <a:t>Innovation Capital 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Valley of Death</a:t>
            </a:r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883664" y="1947672"/>
            <a:ext cx="6553200" cy="15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883664" y="2862071"/>
            <a:ext cx="6553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883664" y="3700272"/>
            <a:ext cx="6553200" cy="15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883664" y="1719071"/>
            <a:ext cx="1588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255264" y="1719071"/>
            <a:ext cx="1588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160264" y="1719071"/>
            <a:ext cx="1588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6836664" y="1719071"/>
            <a:ext cx="1588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6836664" y="2633471"/>
            <a:ext cx="1588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3863279" y="2633471"/>
            <a:ext cx="1587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883664" y="2633471"/>
            <a:ext cx="1588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1883664" y="3471671"/>
            <a:ext cx="1588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883664" y="4081271"/>
            <a:ext cx="1588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6608064" y="3471671"/>
            <a:ext cx="1588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435864" y="4005071"/>
            <a:ext cx="99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263B7A"/>
                </a:solidFill>
                <a:latin typeface="+mj-lt"/>
              </a:rPr>
              <a:t>Supply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435864" y="1642871"/>
            <a:ext cx="99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263B7A"/>
                </a:solidFill>
                <a:latin typeface="+mj-lt"/>
              </a:rPr>
              <a:t>Stage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35864" y="2557271"/>
            <a:ext cx="99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263B7A"/>
                </a:solidFill>
                <a:latin typeface="+mj-lt"/>
              </a:rPr>
              <a:t>Source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83464" y="3395471"/>
            <a:ext cx="129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263B7A"/>
                </a:solidFill>
                <a:latin typeface="+mj-lt"/>
              </a:rPr>
              <a:t>Demand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2036064" y="1490472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latin typeface="+mj-lt"/>
              </a:rPr>
              <a:t>POR / Pre-Seed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255264" y="1642873"/>
            <a:ext cx="1981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latin typeface="+mj-lt"/>
              </a:rPr>
              <a:t>Seed/Start-Up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465064" y="1642873"/>
            <a:ext cx="1066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latin typeface="+mj-lt"/>
              </a:rPr>
              <a:t>Early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7065264" y="1642873"/>
            <a:ext cx="1066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latin typeface="+mj-lt"/>
              </a:rPr>
              <a:t>Later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1883664" y="2169921"/>
            <a:ext cx="19812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300" b="1" dirty="0">
                <a:latin typeface="+mj-lt"/>
              </a:rPr>
              <a:t>Founders, FFF</a:t>
            </a:r>
          </a:p>
          <a:p>
            <a:pPr algn="ctr" eaLnBrk="1" hangingPunct="1"/>
            <a:r>
              <a:rPr lang="en-US" sz="1300" b="1" dirty="0">
                <a:latin typeface="+mj-lt"/>
              </a:rPr>
              <a:t>Bootstrapping</a:t>
            </a:r>
          </a:p>
          <a:p>
            <a:pPr algn="r" eaLnBrk="1" hangingPunct="1"/>
            <a:r>
              <a:rPr lang="en-US" sz="1300" b="1" dirty="0">
                <a:latin typeface="+mj-lt"/>
              </a:rPr>
              <a:t>Crowdfunding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3941064" y="2261996"/>
            <a:ext cx="28194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 dirty="0">
                <a:latin typeface="+mj-lt"/>
              </a:rPr>
              <a:t>Angels, IBED, SBIR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1400" b="1" dirty="0">
                <a:latin typeface="+mj-lt"/>
              </a:rPr>
              <a:t> Accelerator Seed Funds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6912864" y="2252471"/>
            <a:ext cx="16002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latin typeface="+mj-lt"/>
              </a:rPr>
              <a:t>Venture Funds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latin typeface="+mj-lt"/>
              </a:rPr>
              <a:t>M&amp;A, IPO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1578864" y="3166873"/>
            <a:ext cx="1066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latin typeface="+mj-lt"/>
              </a:rPr>
              <a:t>$0K</a:t>
            </a: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5830824" y="3166873"/>
            <a:ext cx="1447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latin typeface="+mj-lt"/>
              </a:rPr>
              <a:t>$</a:t>
            </a:r>
            <a:r>
              <a:rPr lang="en-US" sz="1400" b="1" dirty="0" smtClean="0">
                <a:latin typeface="+mj-lt"/>
              </a:rPr>
              <a:t>2M</a:t>
            </a:r>
            <a:endParaRPr lang="en-US" sz="1400" b="1" dirty="0">
              <a:latin typeface="+mj-lt"/>
            </a:endParaRPr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>
            <a:off x="8436864" y="3471671"/>
            <a:ext cx="1588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7674864" y="3166873"/>
            <a:ext cx="1066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 smtClean="0">
                <a:latin typeface="+mj-lt"/>
              </a:rPr>
              <a:t>+$5.0M</a:t>
            </a:r>
            <a:endParaRPr lang="en-US" sz="1400" b="1" dirty="0">
              <a:latin typeface="+mj-lt"/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1883664" y="4309871"/>
            <a:ext cx="2286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>
            <a:off x="4169664" y="4309871"/>
            <a:ext cx="4267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35" name="Freeform 36"/>
          <p:cNvSpPr>
            <a:spLocks/>
          </p:cNvSpPr>
          <p:nvPr/>
        </p:nvSpPr>
        <p:spPr bwMode="auto">
          <a:xfrm>
            <a:off x="3864864" y="4309871"/>
            <a:ext cx="4572000" cy="990600"/>
          </a:xfrm>
          <a:custGeom>
            <a:avLst/>
            <a:gdLst>
              <a:gd name="T0" fmla="*/ 0 w 1248"/>
              <a:gd name="T1" fmla="*/ 0 h 624"/>
              <a:gd name="T2" fmla="*/ 2147483647 w 1248"/>
              <a:gd name="T3" fmla="*/ 2147483647 h 624"/>
              <a:gd name="T4" fmla="*/ 2147483647 w 1248"/>
              <a:gd name="T5" fmla="*/ 0 h 624"/>
              <a:gd name="T6" fmla="*/ 0 60000 65536"/>
              <a:gd name="T7" fmla="*/ 0 60000 65536"/>
              <a:gd name="T8" fmla="*/ 0 60000 65536"/>
              <a:gd name="T9" fmla="*/ 0 w 1248"/>
              <a:gd name="T10" fmla="*/ 0 h 624"/>
              <a:gd name="T11" fmla="*/ 1248 w 1248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624">
                <a:moveTo>
                  <a:pt x="0" y="0"/>
                </a:moveTo>
                <a:cubicBezTo>
                  <a:pt x="208" y="312"/>
                  <a:pt x="416" y="624"/>
                  <a:pt x="624" y="624"/>
                </a:cubicBezTo>
                <a:cubicBezTo>
                  <a:pt x="832" y="624"/>
                  <a:pt x="1144" y="104"/>
                  <a:pt x="1248" y="0"/>
                </a:cubicBezTo>
              </a:path>
            </a:pathLst>
          </a:custGeom>
          <a:solidFill>
            <a:srgbClr val="C00000"/>
          </a:solidFill>
          <a:ln w="28575" cap="sq">
            <a:solidFill>
              <a:srgbClr val="FFCF0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37" name="Text Box 40"/>
          <p:cNvSpPr txBox="1">
            <a:spLocks noChangeArrowheads="1"/>
          </p:cNvSpPr>
          <p:nvPr/>
        </p:nvSpPr>
        <p:spPr bwMode="auto">
          <a:xfrm>
            <a:off x="3179064" y="4614672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400" b="1" dirty="0">
                <a:latin typeface="+mj-lt"/>
              </a:rPr>
              <a:t>Funding Gap</a:t>
            </a:r>
          </a:p>
        </p:txBody>
      </p: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4093464" y="3928871"/>
            <a:ext cx="27432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800" b="1" i="1" dirty="0" smtClean="0">
                <a:solidFill>
                  <a:srgbClr val="BF2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ヒラギノ角ゴ Pro W3" charset="-128"/>
              </a:rPr>
              <a:t>“VALLEY OF DEATH”</a:t>
            </a: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3864864" y="3471671"/>
            <a:ext cx="1588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42" name="Text Box 29"/>
          <p:cNvSpPr txBox="1">
            <a:spLocks noChangeArrowheads="1"/>
          </p:cNvSpPr>
          <p:nvPr/>
        </p:nvSpPr>
        <p:spPr bwMode="auto">
          <a:xfrm>
            <a:off x="3331464" y="3166873"/>
            <a:ext cx="1066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latin typeface="+mj-lt"/>
              </a:rPr>
              <a:t>$500K</a:t>
            </a:r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 flipV="1">
            <a:off x="4245864" y="4843271"/>
            <a:ext cx="10668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3866452" y="5758708"/>
            <a:ext cx="457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251753" y="5868436"/>
            <a:ext cx="372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D20000"/>
                </a:solidFill>
                <a:latin typeface="+mj-lt"/>
              </a:rPr>
              <a:t>BioHealth Gap Fund</a:t>
            </a:r>
            <a:endParaRPr lang="en-US" sz="2800" dirty="0">
              <a:solidFill>
                <a:srgbClr val="D20000"/>
              </a:solidFill>
              <a:latin typeface="+mj-lt"/>
            </a:endParaRPr>
          </a:p>
        </p:txBody>
      </p:sp>
      <p:sp>
        <p:nvSpPr>
          <p:cNvPr id="46" name="Line 13"/>
          <p:cNvSpPr>
            <a:spLocks noChangeShapeType="1"/>
          </p:cNvSpPr>
          <p:nvPr/>
        </p:nvSpPr>
        <p:spPr bwMode="auto">
          <a:xfrm>
            <a:off x="3861691" y="5644408"/>
            <a:ext cx="1588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47" name="Line 13"/>
          <p:cNvSpPr>
            <a:spLocks noChangeShapeType="1"/>
          </p:cNvSpPr>
          <p:nvPr/>
        </p:nvSpPr>
        <p:spPr bwMode="auto">
          <a:xfrm>
            <a:off x="8430514" y="5644408"/>
            <a:ext cx="1588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-36576" y="222349"/>
            <a:ext cx="841248" cy="646331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7703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0020" y="1050182"/>
            <a:ext cx="10162800" cy="5012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j-lt"/>
              </a:rPr>
              <a:t>BHI</a:t>
            </a:r>
            <a:r>
              <a:rPr lang="en-US" dirty="0" smtClean="0">
                <a:solidFill>
                  <a:srgbClr val="263B7A"/>
                </a:solidFill>
                <a:latin typeface="+mj-lt"/>
              </a:rPr>
              <a:t> Soft Landing </a:t>
            </a:r>
            <a:r>
              <a:rPr lang="en-US" dirty="0" err="1" smtClean="0">
                <a:solidFill>
                  <a:srgbClr val="263B7A"/>
                </a:solidFill>
                <a:latin typeface="+mj-lt"/>
              </a:rPr>
              <a:t>Internacional</a:t>
            </a:r>
            <a:r>
              <a:rPr lang="en-US" dirty="0" smtClean="0">
                <a:solidFill>
                  <a:srgbClr val="263B7A"/>
                </a:solidFill>
                <a:latin typeface="+mj-lt"/>
              </a:rPr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82112" y="4965192"/>
            <a:ext cx="3048000" cy="1755648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noFill/>
          </a:ln>
          <a:effectLst/>
        </p:spPr>
        <p:txBody>
          <a:bodyPr wrap="square" lIns="182880" tIns="91440" rIns="91440" bIns="182880" numCol="2">
            <a:noAutofit/>
          </a:bodyPr>
          <a:lstStyle/>
          <a:p>
            <a:pPr>
              <a:buClr>
                <a:srgbClr val="C00000"/>
              </a:buClr>
            </a:pPr>
            <a:r>
              <a:rPr lang="en-US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China</a:t>
            </a:r>
            <a:endParaRPr lang="en-US" sz="14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Estonia</a:t>
            </a:r>
          </a:p>
          <a:p>
            <a:pPr>
              <a:buClr>
                <a:srgbClr val="C00000"/>
              </a:buClr>
            </a:pPr>
            <a:r>
              <a:rPr lang="en-US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Germany</a:t>
            </a:r>
            <a:endParaRPr lang="en-US" sz="14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Greece</a:t>
            </a:r>
            <a:endParaRPr lang="en-US" sz="14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India</a:t>
            </a:r>
            <a:endParaRPr lang="en-US" sz="14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Korea</a:t>
            </a:r>
            <a:endParaRPr lang="en-US" sz="14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Netherlands</a:t>
            </a:r>
            <a:endParaRPr lang="en-US" sz="14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North </a:t>
            </a:r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America</a:t>
            </a:r>
          </a:p>
          <a:p>
            <a:pPr>
              <a:buClr>
                <a:srgbClr val="C00000"/>
              </a:buClr>
            </a:pPr>
            <a:r>
              <a:rPr lang="en-US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México</a:t>
            </a:r>
            <a:endParaRPr lang="en-US" sz="14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Spain </a:t>
            </a:r>
          </a:p>
          <a:p>
            <a:pPr>
              <a:buClr>
                <a:srgbClr val="C00000"/>
              </a:buClr>
            </a:pPr>
            <a:r>
              <a:rPr lang="en-US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Israel</a:t>
            </a:r>
          </a:p>
          <a:p>
            <a:pPr>
              <a:buClr>
                <a:srgbClr val="C00000"/>
              </a:buClr>
            </a:pPr>
            <a:r>
              <a:rPr lang="en-US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Russia</a:t>
            </a:r>
          </a:p>
          <a:p>
            <a:pPr>
              <a:buClr>
                <a:srgbClr val="C00000"/>
              </a:buClr>
            </a:pPr>
            <a:r>
              <a:rPr lang="en-US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Latvia</a:t>
            </a:r>
          </a:p>
          <a:p>
            <a:pPr>
              <a:buClr>
                <a:srgbClr val="C00000"/>
              </a:buClr>
            </a:pPr>
            <a:r>
              <a:rPr lang="en-US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Uruguay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6576" y="222349"/>
            <a:ext cx="841248" cy="646331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011680" y="2697480"/>
            <a:ext cx="658368" cy="252374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 flipV="1">
            <a:off x="2596896" y="5184648"/>
            <a:ext cx="146304" cy="73152"/>
          </a:xfrm>
          <a:prstGeom prst="ellipse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263B7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en-US" dirty="0" err="1" smtClean="0">
                <a:solidFill>
                  <a:srgbClr val="263B7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región</a:t>
            </a:r>
            <a:r>
              <a:rPr lang="en-US" dirty="0" smtClean="0">
                <a:solidFill>
                  <a:srgbClr val="263B7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– El </a:t>
            </a:r>
            <a:r>
              <a:rPr lang="en-US" dirty="0" err="1" smtClean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centro</a:t>
            </a:r>
            <a:r>
              <a:rPr lang="en-US" dirty="0" smtClean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de Maryland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8837" y="1088136"/>
            <a:ext cx="73063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US" sz="2800" dirty="0" smtClean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Investigación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como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en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ningún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lugar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del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mundo</a:t>
            </a:r>
            <a:r>
              <a:rPr lang="en-US" sz="2800" dirty="0" smtClean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</a:p>
          <a:p>
            <a:pPr algn="ctr">
              <a:buClr>
                <a:srgbClr val="C00000"/>
              </a:buClr>
            </a:pPr>
            <a:r>
              <a:rPr lang="en-US" sz="2800" dirty="0" smtClean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Potencial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comercial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no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explotado</a:t>
            </a:r>
            <a:r>
              <a:rPr lang="en-US" sz="2800" dirty="0" smtClean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</a:p>
          <a:p>
            <a:pPr algn="ctr">
              <a:buClr>
                <a:srgbClr val="C00000"/>
              </a:buClr>
            </a:pPr>
            <a:r>
              <a:rPr lang="en-US" sz="2800" dirty="0" smtClean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n-US" sz="2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550+ </a:t>
            </a:r>
            <a:r>
              <a:rPr lang="en-US" sz="28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sz="2800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mpresas</a:t>
            </a:r>
            <a:r>
              <a:rPr lang="en-US" sz="2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dedicadas</a:t>
            </a:r>
            <a:r>
              <a:rPr lang="en-US" sz="2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a la </a:t>
            </a:r>
            <a:r>
              <a:rPr lang="en-US" sz="2800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salud</a:t>
            </a:r>
            <a:r>
              <a:rPr lang="en-US" sz="2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endParaRPr lang="en-US" sz="2800" dirty="0">
              <a:solidFill>
                <a:srgbClr val="C00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93358" y="3209544"/>
            <a:ext cx="7157284" cy="3072384"/>
            <a:chOff x="304220" y="3575304"/>
            <a:chExt cx="7157284" cy="3072384"/>
          </a:xfrm>
        </p:grpSpPr>
        <p:pic>
          <p:nvPicPr>
            <p:cNvPr id="6" name="Picture 3" descr="screenshot_06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5016" y="4589309"/>
              <a:ext cx="1358072" cy="1310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0" descr="screenshot_23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41"/>
            <a:stretch>
              <a:fillRect/>
            </a:stretch>
          </p:blipFill>
          <p:spPr bwMode="auto">
            <a:xfrm>
              <a:off x="5158041" y="5703125"/>
              <a:ext cx="2303463" cy="944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C:\Users\QILILY01\Pictures\innovatonlogofinal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20" y="4855464"/>
              <a:ext cx="2246312" cy="71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screenshot_270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20" y="5934414"/>
              <a:ext cx="1248230" cy="713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a graphic preview of the NHLBI standard signature logo.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0654" y="5999988"/>
              <a:ext cx="2714625" cy="647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upload.wikimedia.org/wikipedia/en/4/42/Johns_Hopkins_University_Logo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212" y="4709160"/>
              <a:ext cx="3077292" cy="640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upload.wikimedia.org/wikipedia/commons/c/c8/NIH_Master_Logo_Vertical_2Color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20" y="3579029"/>
              <a:ext cx="1248228" cy="1098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://rx-wiki.org/images/thumb/7/75/FDA-Logo.png/800px-FDA-Logo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1046" y="3579028"/>
              <a:ext cx="1802586" cy="72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http://www.calorimetry-conference.org/CalCon2013/images/NIST%20logo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1341" y="3575304"/>
              <a:ext cx="2880163" cy="742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725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itle 1"/>
          <p:cNvSpPr>
            <a:spLocks noGrp="1"/>
          </p:cNvSpPr>
          <p:nvPr>
            <p:ph type="title"/>
          </p:nvPr>
        </p:nvSpPr>
        <p:spPr>
          <a:xfrm>
            <a:off x="0" y="146304"/>
            <a:ext cx="9144000" cy="612648"/>
          </a:xfrm>
        </p:spPr>
        <p:txBody>
          <a:bodyPr>
            <a:noAutofit/>
          </a:bodyPr>
          <a:lstStyle/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Parque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Científico</a:t>
            </a:r>
            <a:r>
              <a:rPr lang="en-US" dirty="0" smtClean="0">
                <a:solidFill>
                  <a:srgbClr val="C00000"/>
                </a:solidFill>
              </a:rPr>
              <a:t> y </a:t>
            </a:r>
            <a:r>
              <a:rPr lang="en-US" dirty="0" err="1" smtClean="0">
                <a:solidFill>
                  <a:srgbClr val="C00000"/>
                </a:solidFill>
              </a:rPr>
              <a:t>Tecnológico</a:t>
            </a:r>
            <a:r>
              <a:rPr lang="en-US" dirty="0" smtClean="0">
                <a:solidFill>
                  <a:srgbClr val="C00000"/>
                </a:solidFill>
              </a:rPr>
              <a:t> de Pando</a:t>
            </a:r>
            <a:endParaRPr lang="en-US" b="1" dirty="0" smtClean="0">
              <a:solidFill>
                <a:srgbClr val="263B7A"/>
              </a:solidFill>
              <a:latin typeface="+mj-lt"/>
            </a:endParaRPr>
          </a:p>
        </p:txBody>
      </p:sp>
      <p:sp>
        <p:nvSpPr>
          <p:cNvPr id="25" name="Right Arrow 4"/>
          <p:cNvSpPr/>
          <p:nvPr/>
        </p:nvSpPr>
        <p:spPr>
          <a:xfrm>
            <a:off x="6577645" y="4933893"/>
            <a:ext cx="234653" cy="23528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/>
          </a:p>
        </p:txBody>
      </p:sp>
      <p:sp>
        <p:nvSpPr>
          <p:cNvPr id="7" name="6 Rectángulo"/>
          <p:cNvSpPr/>
          <p:nvPr/>
        </p:nvSpPr>
        <p:spPr>
          <a:xfrm>
            <a:off x="808916" y="868680"/>
            <a:ext cx="7823019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 fontAlgn="auto" hangingPunct="0">
              <a:spcBef>
                <a:spcPts val="600"/>
              </a:spcBef>
              <a:spcAft>
                <a:spcPts val="600"/>
              </a:spcAft>
              <a:buClr>
                <a:srgbClr val="AD0101"/>
              </a:buClr>
              <a:buSzPct val="120000"/>
              <a:buFont typeface="Arial" pitchFamily="34" charset="0"/>
              <a:buChar char="•"/>
            </a:pPr>
            <a:r>
              <a:rPr lang="es-UY" sz="1800" dirty="0">
                <a:latin typeface="+mj-lt"/>
              </a:rPr>
              <a:t>Creado por la Ley 18362 (arts. 251 a 256) del 6 de octubre de 2008 y reglamentado en el Decreto del 30 de Noviembre de 2009. </a:t>
            </a:r>
          </a:p>
          <a:p>
            <a:pPr marL="274320" lvl="0" indent="-274320" algn="just" fontAlgn="auto" hangingPunct="0">
              <a:spcBef>
                <a:spcPts val="600"/>
              </a:spcBef>
              <a:spcAft>
                <a:spcPts val="600"/>
              </a:spcAft>
              <a:buClr>
                <a:srgbClr val="AD0101"/>
              </a:buClr>
              <a:buSzPct val="120000"/>
              <a:buFont typeface="Arial" pitchFamily="34" charset="0"/>
              <a:buChar char="•"/>
            </a:pPr>
            <a:r>
              <a:rPr lang="es-UY" sz="1800" dirty="0">
                <a:latin typeface="+mj-lt"/>
              </a:rPr>
              <a:t>Persona pública no estatal</a:t>
            </a:r>
          </a:p>
          <a:p>
            <a:pPr marL="274320" lvl="0" indent="-274320" algn="just" fontAlgn="auto" hangingPunct="0">
              <a:spcBef>
                <a:spcPts val="600"/>
              </a:spcBef>
              <a:spcAft>
                <a:spcPts val="600"/>
              </a:spcAft>
              <a:buClr>
                <a:srgbClr val="AD0101"/>
              </a:buClr>
              <a:buSzPct val="120000"/>
              <a:buFont typeface="Arial" pitchFamily="34" charset="0"/>
              <a:buChar char="•"/>
            </a:pPr>
            <a:r>
              <a:rPr lang="es-UY" sz="1800" dirty="0">
                <a:latin typeface="+mj-lt"/>
              </a:rPr>
              <a:t>Propósito: ser un espacio </a:t>
            </a:r>
            <a:r>
              <a:rPr lang="es-UY" sz="1800" b="1" dirty="0">
                <a:latin typeface="+mj-lt"/>
              </a:rPr>
              <a:t>articulador</a:t>
            </a:r>
            <a:r>
              <a:rPr lang="es-UY" sz="1800" dirty="0">
                <a:latin typeface="+mj-lt"/>
              </a:rPr>
              <a:t> entre el </a:t>
            </a:r>
            <a:r>
              <a:rPr lang="es-UY" sz="1800" b="1" dirty="0">
                <a:latin typeface="+mj-lt"/>
              </a:rPr>
              <a:t>sector</a:t>
            </a:r>
            <a:r>
              <a:rPr lang="es-UY" sz="1800" dirty="0">
                <a:latin typeface="+mj-lt"/>
              </a:rPr>
              <a:t> </a:t>
            </a:r>
            <a:r>
              <a:rPr lang="es-UY" sz="1800" b="1" dirty="0">
                <a:latin typeface="+mj-lt"/>
              </a:rPr>
              <a:t>productivo</a:t>
            </a:r>
            <a:r>
              <a:rPr lang="es-UY" sz="1800" dirty="0">
                <a:latin typeface="+mj-lt"/>
              </a:rPr>
              <a:t> y el </a:t>
            </a:r>
            <a:r>
              <a:rPr lang="es-UY" sz="1800" b="1" dirty="0">
                <a:latin typeface="+mj-lt"/>
              </a:rPr>
              <a:t>sector científico </a:t>
            </a:r>
            <a:r>
              <a:rPr lang="es-UY" sz="1800" dirty="0">
                <a:latin typeface="+mj-lt"/>
              </a:rPr>
              <a:t>capaz de desarrollar productos y procesos para la mejora de la competitividad en los mercados nacional y global.</a:t>
            </a:r>
          </a:p>
          <a:p>
            <a:pPr marL="274320" lvl="0" indent="-274320" algn="just" fontAlgn="auto" hangingPunct="0">
              <a:spcBef>
                <a:spcPts val="600"/>
              </a:spcBef>
              <a:spcAft>
                <a:spcPts val="600"/>
              </a:spcAft>
              <a:buClr>
                <a:srgbClr val="AD0101"/>
              </a:buClr>
              <a:buSzPct val="120000"/>
              <a:buFont typeface="Arial" pitchFamily="34" charset="0"/>
              <a:buChar char="•"/>
            </a:pPr>
            <a:r>
              <a:rPr lang="es-UY" sz="1800" dirty="0">
                <a:latin typeface="+mj-lt"/>
              </a:rPr>
              <a:t>Integración del Directorio</a:t>
            </a:r>
            <a:r>
              <a:rPr lang="es-UY" sz="1800" dirty="0" smtClean="0">
                <a:latin typeface="+mj-lt"/>
              </a:rPr>
              <a:t>:</a:t>
            </a:r>
          </a:p>
          <a:p>
            <a:pPr marL="274320" lvl="0" indent="-274320" algn="just" fontAlgn="auto" hangingPunct="0">
              <a:spcBef>
                <a:spcPts val="600"/>
              </a:spcBef>
              <a:spcAft>
                <a:spcPts val="600"/>
              </a:spcAft>
              <a:buClr>
                <a:srgbClr val="AD0101"/>
              </a:buClr>
              <a:buSzPct val="120000"/>
              <a:buFont typeface="Arial" pitchFamily="34" charset="0"/>
              <a:buChar char="•"/>
            </a:pPr>
            <a:endParaRPr lang="es-UY" sz="1800" dirty="0">
              <a:latin typeface="+mj-lt"/>
            </a:endParaRPr>
          </a:p>
          <a:p>
            <a:pPr marL="274320" lvl="0" indent="-274320" algn="just" fontAlgn="auto" hangingPunct="0">
              <a:spcBef>
                <a:spcPts val="600"/>
              </a:spcBef>
              <a:spcAft>
                <a:spcPts val="600"/>
              </a:spcAft>
              <a:buClr>
                <a:srgbClr val="AD0101"/>
              </a:buClr>
              <a:buSzPct val="120000"/>
              <a:buFont typeface="Arial" pitchFamily="34" charset="0"/>
              <a:buChar char="•"/>
            </a:pPr>
            <a:r>
              <a:rPr lang="es-UY" sz="1800" dirty="0" smtClean="0">
                <a:latin typeface="+mj-lt"/>
              </a:rPr>
              <a:t>Parque </a:t>
            </a:r>
            <a:r>
              <a:rPr lang="es-UY" sz="1800" dirty="0">
                <a:latin typeface="+mj-lt"/>
              </a:rPr>
              <a:t>científico (IASP</a:t>
            </a:r>
            <a:r>
              <a:rPr lang="es-UY" sz="1800" dirty="0" smtClean="0">
                <a:latin typeface="+mj-lt"/>
              </a:rPr>
              <a:t>): organización </a:t>
            </a:r>
            <a:r>
              <a:rPr lang="es-UY" sz="1800" dirty="0">
                <a:latin typeface="+mj-lt"/>
              </a:rPr>
              <a:t>gestionada por profesionales especializados cuyo objetivo principal es aumentar la riqueza de su comunidad, </a:t>
            </a:r>
            <a:r>
              <a:rPr lang="es-UY" sz="1800" b="1" dirty="0">
                <a:latin typeface="+mj-lt"/>
              </a:rPr>
              <a:t>promoviendo la cultura de la innovación y la competitividad </a:t>
            </a:r>
            <a:r>
              <a:rPr lang="es-UY" sz="1800" dirty="0">
                <a:latin typeface="+mj-lt"/>
              </a:rPr>
              <a:t>de sus empresas e instituciones generadoras de saber instaladas en el parque o asociadas a </a:t>
            </a:r>
            <a:r>
              <a:rPr lang="es-UY" sz="1800" dirty="0" smtClean="0">
                <a:latin typeface="+mj-lt"/>
              </a:rPr>
              <a:t>él.</a:t>
            </a:r>
          </a:p>
          <a:p>
            <a:pPr marL="288000" lvl="1" algn="just" fontAlgn="auto" hangingPunct="0">
              <a:spcBef>
                <a:spcPts val="600"/>
              </a:spcBef>
              <a:spcAft>
                <a:spcPts val="600"/>
              </a:spcAft>
              <a:buClr>
                <a:srgbClr val="AD0101"/>
              </a:buClr>
              <a:buSzPct val="120000"/>
            </a:pPr>
            <a:r>
              <a:rPr lang="es-UY" sz="1800" dirty="0" smtClean="0">
                <a:latin typeface="+mj-lt"/>
              </a:rPr>
              <a:t>Un </a:t>
            </a:r>
            <a:r>
              <a:rPr lang="es-UY" sz="1800" dirty="0">
                <a:latin typeface="+mj-lt"/>
              </a:rPr>
              <a:t>parque científico </a:t>
            </a:r>
            <a:r>
              <a:rPr lang="es-UY" sz="1800" b="1" dirty="0">
                <a:latin typeface="+mj-lt"/>
              </a:rPr>
              <a:t>estimula y gestiona </a:t>
            </a:r>
            <a:r>
              <a:rPr lang="es-UY" sz="1800" b="1" dirty="0" smtClean="0">
                <a:latin typeface="+mj-lt"/>
              </a:rPr>
              <a:t>la trasferencia tecnológica y de conocimiento</a:t>
            </a:r>
            <a:r>
              <a:rPr lang="es-UY" sz="1800" dirty="0" smtClean="0">
                <a:latin typeface="+mj-lt"/>
              </a:rPr>
              <a:t> entre </a:t>
            </a:r>
            <a:r>
              <a:rPr lang="es-UY" sz="1800" dirty="0">
                <a:latin typeface="+mj-lt"/>
              </a:rPr>
              <a:t>instituciones de investigación, empresas y mercados; impulsa la creación y el crecimiento de empresas innovadoras mediante mecanismos de incubación y de generación </a:t>
            </a:r>
            <a:r>
              <a:rPr lang="es-UY" sz="1800" dirty="0" smtClean="0">
                <a:latin typeface="+mj-lt"/>
              </a:rPr>
              <a:t>de spin-off, </a:t>
            </a:r>
            <a:r>
              <a:rPr lang="es-UY" sz="1800" dirty="0">
                <a:latin typeface="+mj-lt"/>
              </a:rPr>
              <a:t>y proporciona otros servicios de valor añadido, así como espacio e instalaciones de gran calidad.</a:t>
            </a:r>
          </a:p>
        </p:txBody>
      </p:sp>
      <p:pic>
        <p:nvPicPr>
          <p:cNvPr id="52" name="3 Marcador de contenido" descr="Cámara de Industri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5740" y="2894642"/>
            <a:ext cx="1083809" cy="563378"/>
          </a:xfrm>
          <a:prstGeom prst="rect">
            <a:avLst/>
          </a:prstGeom>
        </p:spPr>
      </p:pic>
      <p:pic>
        <p:nvPicPr>
          <p:cNvPr id="53" name="52 Imagen" descr="logo comu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67328" y="2823092"/>
            <a:ext cx="513212" cy="706478"/>
          </a:xfrm>
          <a:prstGeom prst="rect">
            <a:avLst/>
          </a:prstGeom>
        </p:spPr>
      </p:pic>
      <p:pic>
        <p:nvPicPr>
          <p:cNvPr id="55" name="54 Imagen" descr="MIEM Azu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65821" y="2916116"/>
            <a:ext cx="1381918" cy="520430"/>
          </a:xfrm>
          <a:prstGeom prst="rect">
            <a:avLst/>
          </a:prstGeom>
        </p:spPr>
      </p:pic>
      <p:pic>
        <p:nvPicPr>
          <p:cNvPr id="62" name="Picture 1" descr="logo_u~1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65043" y="2818783"/>
            <a:ext cx="515106" cy="67514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048" y="2844329"/>
            <a:ext cx="471437" cy="63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8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55"/>
          <p:cNvCxnSpPr/>
          <p:nvPr/>
        </p:nvCxnSpPr>
        <p:spPr>
          <a:xfrm>
            <a:off x="1186369" y="3938822"/>
            <a:ext cx="0" cy="1847089"/>
          </a:xfrm>
          <a:prstGeom prst="straightConnector1">
            <a:avLst/>
          </a:prstGeom>
          <a:ln>
            <a:solidFill>
              <a:srgbClr val="95373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371" name="Title 1"/>
          <p:cNvSpPr>
            <a:spLocks noGrp="1"/>
          </p:cNvSpPr>
          <p:nvPr>
            <p:ph type="title"/>
          </p:nvPr>
        </p:nvSpPr>
        <p:spPr>
          <a:xfrm>
            <a:off x="0" y="146304"/>
            <a:ext cx="9144000" cy="612648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+mj-lt"/>
              </a:rPr>
              <a:t>BHI</a:t>
            </a:r>
            <a:r>
              <a:rPr lang="en-US" dirty="0" smtClean="0">
                <a:solidFill>
                  <a:srgbClr val="C00000"/>
                </a:solidFill>
              </a:rPr>
              <a:t> y el PCTP</a:t>
            </a:r>
            <a:r>
              <a:rPr lang="en-US" dirty="0">
                <a:solidFill>
                  <a:srgbClr val="263B7A"/>
                </a:solidFill>
              </a:rPr>
              <a:t> </a:t>
            </a:r>
            <a:r>
              <a:rPr lang="en-US" dirty="0" smtClean="0">
                <a:solidFill>
                  <a:srgbClr val="263B7A"/>
                </a:solidFill>
              </a:rPr>
              <a:t>– </a:t>
            </a:r>
            <a:r>
              <a:rPr lang="en-US" dirty="0" err="1" smtClean="0">
                <a:solidFill>
                  <a:srgbClr val="263B7A"/>
                </a:solidFill>
              </a:rPr>
              <a:t>Modelo</a:t>
            </a:r>
            <a:r>
              <a:rPr lang="en-US" dirty="0" smtClean="0">
                <a:solidFill>
                  <a:srgbClr val="263B7A"/>
                </a:solidFill>
              </a:rPr>
              <a:t> </a:t>
            </a:r>
            <a:r>
              <a:rPr lang="en-US" dirty="0" err="1" smtClean="0">
                <a:solidFill>
                  <a:srgbClr val="263B7A"/>
                </a:solidFill>
              </a:rPr>
              <a:t>conjunto</a:t>
            </a:r>
            <a:r>
              <a:rPr lang="en-US" dirty="0" smtClean="0">
                <a:solidFill>
                  <a:srgbClr val="263B7A"/>
                </a:solidFill>
              </a:rPr>
              <a:t> </a:t>
            </a:r>
            <a:r>
              <a:rPr lang="en-US" dirty="0" err="1" smtClean="0">
                <a:solidFill>
                  <a:srgbClr val="263B7A"/>
                </a:solidFill>
              </a:rPr>
              <a:t>para</a:t>
            </a:r>
            <a:r>
              <a:rPr lang="en-US" dirty="0" smtClean="0">
                <a:solidFill>
                  <a:srgbClr val="263B7A"/>
                </a:solidFill>
              </a:rPr>
              <a:t> Uruguay</a:t>
            </a:r>
            <a:endParaRPr lang="en-US" b="1" dirty="0" smtClean="0">
              <a:solidFill>
                <a:srgbClr val="263B7A"/>
              </a:solidFill>
              <a:latin typeface="+mj-lt"/>
            </a:endParaRPr>
          </a:p>
        </p:txBody>
      </p:sp>
      <p:sp>
        <p:nvSpPr>
          <p:cNvPr id="58375" name="Freeform 58374"/>
          <p:cNvSpPr/>
          <p:nvPr/>
        </p:nvSpPr>
        <p:spPr>
          <a:xfrm>
            <a:off x="438912" y="1380744"/>
            <a:ext cx="1581224" cy="1082150"/>
          </a:xfrm>
          <a:custGeom>
            <a:avLst/>
            <a:gdLst>
              <a:gd name="connsiteX0" fmla="*/ 0 w 1581224"/>
              <a:gd name="connsiteY0" fmla="*/ 108215 h 1082150"/>
              <a:gd name="connsiteX1" fmla="*/ 108215 w 1581224"/>
              <a:gd name="connsiteY1" fmla="*/ 0 h 1082150"/>
              <a:gd name="connsiteX2" fmla="*/ 1473009 w 1581224"/>
              <a:gd name="connsiteY2" fmla="*/ 0 h 1082150"/>
              <a:gd name="connsiteX3" fmla="*/ 1581224 w 1581224"/>
              <a:gd name="connsiteY3" fmla="*/ 108215 h 1082150"/>
              <a:gd name="connsiteX4" fmla="*/ 1581224 w 1581224"/>
              <a:gd name="connsiteY4" fmla="*/ 973935 h 1082150"/>
              <a:gd name="connsiteX5" fmla="*/ 1473009 w 1581224"/>
              <a:gd name="connsiteY5" fmla="*/ 1082150 h 1082150"/>
              <a:gd name="connsiteX6" fmla="*/ 108215 w 1581224"/>
              <a:gd name="connsiteY6" fmla="*/ 1082150 h 1082150"/>
              <a:gd name="connsiteX7" fmla="*/ 0 w 1581224"/>
              <a:gd name="connsiteY7" fmla="*/ 973935 h 1082150"/>
              <a:gd name="connsiteX8" fmla="*/ 0 w 1581224"/>
              <a:gd name="connsiteY8" fmla="*/ 108215 h 108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1224" h="1082150">
                <a:moveTo>
                  <a:pt x="0" y="108215"/>
                </a:moveTo>
                <a:cubicBezTo>
                  <a:pt x="0" y="48450"/>
                  <a:pt x="48450" y="0"/>
                  <a:pt x="108215" y="0"/>
                </a:cubicBezTo>
                <a:lnTo>
                  <a:pt x="1473009" y="0"/>
                </a:lnTo>
                <a:cubicBezTo>
                  <a:pt x="1532774" y="0"/>
                  <a:pt x="1581224" y="48450"/>
                  <a:pt x="1581224" y="108215"/>
                </a:cubicBezTo>
                <a:lnTo>
                  <a:pt x="1581224" y="973935"/>
                </a:lnTo>
                <a:cubicBezTo>
                  <a:pt x="1581224" y="1033700"/>
                  <a:pt x="1532774" y="1082150"/>
                  <a:pt x="1473009" y="1082150"/>
                </a:cubicBezTo>
                <a:lnTo>
                  <a:pt x="108215" y="1082150"/>
                </a:lnTo>
                <a:cubicBezTo>
                  <a:pt x="48450" y="1082150"/>
                  <a:pt x="0" y="1033700"/>
                  <a:pt x="0" y="973935"/>
                </a:cubicBezTo>
                <a:lnTo>
                  <a:pt x="0" y="10821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655" tIns="92655" rIns="92655" bIns="9265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err="1" smtClean="0"/>
              <a:t>Contactarse</a:t>
            </a:r>
            <a:r>
              <a:rPr lang="en-US" sz="1800" kern="1200" dirty="0" smtClean="0"/>
              <a:t> con el PCTP</a:t>
            </a:r>
            <a:endParaRPr lang="en-US" sz="1800" kern="1200" dirty="0"/>
          </a:p>
        </p:txBody>
      </p:sp>
      <p:sp>
        <p:nvSpPr>
          <p:cNvPr id="25" name="Right Arrow 4"/>
          <p:cNvSpPr/>
          <p:nvPr/>
        </p:nvSpPr>
        <p:spPr>
          <a:xfrm>
            <a:off x="6577645" y="4933893"/>
            <a:ext cx="234653" cy="23528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/>
          </a:p>
        </p:txBody>
      </p:sp>
      <p:grpSp>
        <p:nvGrpSpPr>
          <p:cNvPr id="58383" name="Group 58382"/>
          <p:cNvGrpSpPr/>
          <p:nvPr/>
        </p:nvGrpSpPr>
        <p:grpSpPr>
          <a:xfrm>
            <a:off x="462396" y="2990088"/>
            <a:ext cx="3808744" cy="3270190"/>
            <a:chOff x="405952" y="3411832"/>
            <a:chExt cx="3808744" cy="3270190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1938528" y="3977640"/>
              <a:ext cx="342900" cy="0"/>
            </a:xfrm>
            <a:prstGeom prst="straightConnector1">
              <a:avLst/>
            </a:prstGeom>
            <a:ln>
              <a:solidFill>
                <a:srgbClr val="953735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 28"/>
            <p:cNvSpPr/>
            <p:nvPr/>
          </p:nvSpPr>
          <p:spPr>
            <a:xfrm>
              <a:off x="405952" y="3411832"/>
              <a:ext cx="1581224" cy="948734"/>
            </a:xfrm>
            <a:custGeom>
              <a:avLst/>
              <a:gdLst>
                <a:gd name="connsiteX0" fmla="*/ 0 w 1581224"/>
                <a:gd name="connsiteY0" fmla="*/ 94873 h 948734"/>
                <a:gd name="connsiteX1" fmla="*/ 94873 w 1581224"/>
                <a:gd name="connsiteY1" fmla="*/ 0 h 948734"/>
                <a:gd name="connsiteX2" fmla="*/ 1486351 w 1581224"/>
                <a:gd name="connsiteY2" fmla="*/ 0 h 948734"/>
                <a:gd name="connsiteX3" fmla="*/ 1581224 w 1581224"/>
                <a:gd name="connsiteY3" fmla="*/ 94873 h 948734"/>
                <a:gd name="connsiteX4" fmla="*/ 1581224 w 1581224"/>
                <a:gd name="connsiteY4" fmla="*/ 853861 h 948734"/>
                <a:gd name="connsiteX5" fmla="*/ 1486351 w 1581224"/>
                <a:gd name="connsiteY5" fmla="*/ 948734 h 948734"/>
                <a:gd name="connsiteX6" fmla="*/ 94873 w 1581224"/>
                <a:gd name="connsiteY6" fmla="*/ 948734 h 948734"/>
                <a:gd name="connsiteX7" fmla="*/ 0 w 1581224"/>
                <a:gd name="connsiteY7" fmla="*/ 853861 h 948734"/>
                <a:gd name="connsiteX8" fmla="*/ 0 w 1581224"/>
                <a:gd name="connsiteY8" fmla="*/ 94873 h 94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1224" h="948734">
                  <a:moveTo>
                    <a:pt x="0" y="94873"/>
                  </a:moveTo>
                  <a:cubicBezTo>
                    <a:pt x="0" y="42476"/>
                    <a:pt x="42476" y="0"/>
                    <a:pt x="94873" y="0"/>
                  </a:cubicBezTo>
                  <a:lnTo>
                    <a:pt x="1486351" y="0"/>
                  </a:lnTo>
                  <a:cubicBezTo>
                    <a:pt x="1538748" y="0"/>
                    <a:pt x="1581224" y="42476"/>
                    <a:pt x="1581224" y="94873"/>
                  </a:cubicBezTo>
                  <a:lnTo>
                    <a:pt x="1581224" y="853861"/>
                  </a:lnTo>
                  <a:cubicBezTo>
                    <a:pt x="1581224" y="906258"/>
                    <a:pt x="1538748" y="948734"/>
                    <a:pt x="1486351" y="948734"/>
                  </a:cubicBezTo>
                  <a:lnTo>
                    <a:pt x="94873" y="948734"/>
                  </a:lnTo>
                  <a:cubicBezTo>
                    <a:pt x="42476" y="948734"/>
                    <a:pt x="0" y="906258"/>
                    <a:pt x="0" y="853861"/>
                  </a:cubicBezTo>
                  <a:lnTo>
                    <a:pt x="0" y="9487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5417" tIns="115417" rIns="115417" bIns="115417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err="1" smtClean="0"/>
                <a:t>Evaluación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primaria</a:t>
              </a:r>
              <a:endParaRPr lang="en-US" sz="1800" kern="1200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619666" y="3411832"/>
              <a:ext cx="1581224" cy="948734"/>
            </a:xfrm>
            <a:custGeom>
              <a:avLst/>
              <a:gdLst>
                <a:gd name="connsiteX0" fmla="*/ 0 w 1581224"/>
                <a:gd name="connsiteY0" fmla="*/ 94873 h 948734"/>
                <a:gd name="connsiteX1" fmla="*/ 94873 w 1581224"/>
                <a:gd name="connsiteY1" fmla="*/ 0 h 948734"/>
                <a:gd name="connsiteX2" fmla="*/ 1486351 w 1581224"/>
                <a:gd name="connsiteY2" fmla="*/ 0 h 948734"/>
                <a:gd name="connsiteX3" fmla="*/ 1581224 w 1581224"/>
                <a:gd name="connsiteY3" fmla="*/ 94873 h 948734"/>
                <a:gd name="connsiteX4" fmla="*/ 1581224 w 1581224"/>
                <a:gd name="connsiteY4" fmla="*/ 853861 h 948734"/>
                <a:gd name="connsiteX5" fmla="*/ 1486351 w 1581224"/>
                <a:gd name="connsiteY5" fmla="*/ 948734 h 948734"/>
                <a:gd name="connsiteX6" fmla="*/ 94873 w 1581224"/>
                <a:gd name="connsiteY6" fmla="*/ 948734 h 948734"/>
                <a:gd name="connsiteX7" fmla="*/ 0 w 1581224"/>
                <a:gd name="connsiteY7" fmla="*/ 853861 h 948734"/>
                <a:gd name="connsiteX8" fmla="*/ 0 w 1581224"/>
                <a:gd name="connsiteY8" fmla="*/ 94873 h 94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1224" h="948734">
                  <a:moveTo>
                    <a:pt x="0" y="94873"/>
                  </a:moveTo>
                  <a:cubicBezTo>
                    <a:pt x="0" y="42476"/>
                    <a:pt x="42476" y="0"/>
                    <a:pt x="94873" y="0"/>
                  </a:cubicBezTo>
                  <a:lnTo>
                    <a:pt x="1486351" y="0"/>
                  </a:lnTo>
                  <a:cubicBezTo>
                    <a:pt x="1538748" y="0"/>
                    <a:pt x="1581224" y="42476"/>
                    <a:pt x="1581224" y="94873"/>
                  </a:cubicBezTo>
                  <a:lnTo>
                    <a:pt x="1581224" y="853861"/>
                  </a:lnTo>
                  <a:cubicBezTo>
                    <a:pt x="1581224" y="906258"/>
                    <a:pt x="1538748" y="948734"/>
                    <a:pt x="1486351" y="948734"/>
                  </a:cubicBezTo>
                  <a:lnTo>
                    <a:pt x="94873" y="948734"/>
                  </a:lnTo>
                  <a:cubicBezTo>
                    <a:pt x="42476" y="948734"/>
                    <a:pt x="0" y="906258"/>
                    <a:pt x="0" y="853861"/>
                  </a:cubicBezTo>
                  <a:lnTo>
                    <a:pt x="0" y="9487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5417" tIns="115417" rIns="115417" bIns="115417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BHI </a:t>
              </a:r>
              <a:r>
                <a:rPr lang="en-US" sz="1800" kern="1200" dirty="0" err="1" smtClean="0"/>
                <a:t>tien</a:t>
              </a:r>
              <a:r>
                <a:rPr lang="en-US" sz="1800" dirty="0" err="1" smtClean="0"/>
                <a:t>e</a:t>
              </a:r>
              <a:r>
                <a:rPr lang="en-US" sz="1800" dirty="0" smtClean="0"/>
                <a:t> </a:t>
              </a:r>
              <a:r>
                <a:rPr lang="en-US" sz="1800" dirty="0" err="1" smtClean="0"/>
                <a:t>interés</a:t>
              </a:r>
              <a:endParaRPr lang="en-US" sz="1800" kern="1200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633472" y="5733288"/>
              <a:ext cx="1581224" cy="948734"/>
              <a:chOff x="4431044" y="677776"/>
              <a:chExt cx="1581224" cy="948734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4431044" y="677776"/>
                <a:ext cx="1581224" cy="94873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Rounded Rectangle 4"/>
              <p:cNvSpPr/>
              <p:nvPr/>
            </p:nvSpPr>
            <p:spPr>
              <a:xfrm>
                <a:off x="4458831" y="705563"/>
                <a:ext cx="1525650" cy="8931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kern="1200" dirty="0" smtClean="0"/>
                  <a:t>BHI no </a:t>
                </a:r>
                <a:r>
                  <a:rPr lang="en-US" sz="1800" kern="1200" dirty="0" err="1" smtClean="0"/>
                  <a:t>tiene</a:t>
                </a:r>
                <a:r>
                  <a:rPr lang="en-US" sz="1800" kern="1200" dirty="0" smtClean="0"/>
                  <a:t> </a:t>
                </a:r>
                <a:r>
                  <a:rPr lang="en-US" sz="1800" kern="1200" dirty="0" err="1" smtClean="0"/>
                  <a:t>interés</a:t>
                </a:r>
                <a:r>
                  <a:rPr lang="en-US" sz="1800" kern="1200" dirty="0" smtClean="0"/>
                  <a:t> </a:t>
                </a:r>
                <a:r>
                  <a:rPr lang="en-US" sz="1800" kern="1200" dirty="0" err="1" smtClean="0"/>
                  <a:t>directo</a:t>
                </a:r>
                <a:endParaRPr lang="en-US" sz="1800" kern="1200" dirty="0"/>
              </a:p>
            </p:txBody>
          </p:sp>
        </p:grpSp>
        <p:sp>
          <p:nvSpPr>
            <p:cNvPr id="37" name="Left Bracket 36"/>
            <p:cNvSpPr/>
            <p:nvPr/>
          </p:nvSpPr>
          <p:spPr>
            <a:xfrm>
              <a:off x="2340864" y="3794760"/>
              <a:ext cx="219456" cy="2450592"/>
            </a:xfrm>
            <a:prstGeom prst="leftBracket">
              <a:avLst/>
            </a:prstGeom>
            <a:ln w="28575" cmpd="sng">
              <a:solidFill>
                <a:srgbClr val="95373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58384" name="Group 58383"/>
          <p:cNvGrpSpPr/>
          <p:nvPr/>
        </p:nvGrpSpPr>
        <p:grpSpPr>
          <a:xfrm>
            <a:off x="4262684" y="2990088"/>
            <a:ext cx="4434152" cy="2102000"/>
            <a:chOff x="4206240" y="3411832"/>
            <a:chExt cx="4434152" cy="2102000"/>
          </a:xfrm>
        </p:grpSpPr>
        <p:sp>
          <p:nvSpPr>
            <p:cNvPr id="58369" name="Freeform 58368"/>
            <p:cNvSpPr/>
            <p:nvPr/>
          </p:nvSpPr>
          <p:spPr>
            <a:xfrm>
              <a:off x="4833380" y="3411832"/>
              <a:ext cx="1581224" cy="948734"/>
            </a:xfrm>
            <a:custGeom>
              <a:avLst/>
              <a:gdLst>
                <a:gd name="connsiteX0" fmla="*/ 0 w 1581224"/>
                <a:gd name="connsiteY0" fmla="*/ 94873 h 948734"/>
                <a:gd name="connsiteX1" fmla="*/ 94873 w 1581224"/>
                <a:gd name="connsiteY1" fmla="*/ 0 h 948734"/>
                <a:gd name="connsiteX2" fmla="*/ 1486351 w 1581224"/>
                <a:gd name="connsiteY2" fmla="*/ 0 h 948734"/>
                <a:gd name="connsiteX3" fmla="*/ 1581224 w 1581224"/>
                <a:gd name="connsiteY3" fmla="*/ 94873 h 948734"/>
                <a:gd name="connsiteX4" fmla="*/ 1581224 w 1581224"/>
                <a:gd name="connsiteY4" fmla="*/ 853861 h 948734"/>
                <a:gd name="connsiteX5" fmla="*/ 1486351 w 1581224"/>
                <a:gd name="connsiteY5" fmla="*/ 948734 h 948734"/>
                <a:gd name="connsiteX6" fmla="*/ 94873 w 1581224"/>
                <a:gd name="connsiteY6" fmla="*/ 948734 h 948734"/>
                <a:gd name="connsiteX7" fmla="*/ 0 w 1581224"/>
                <a:gd name="connsiteY7" fmla="*/ 853861 h 948734"/>
                <a:gd name="connsiteX8" fmla="*/ 0 w 1581224"/>
                <a:gd name="connsiteY8" fmla="*/ 94873 h 94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1224" h="948734">
                  <a:moveTo>
                    <a:pt x="0" y="94873"/>
                  </a:moveTo>
                  <a:cubicBezTo>
                    <a:pt x="0" y="42476"/>
                    <a:pt x="42476" y="0"/>
                    <a:pt x="94873" y="0"/>
                  </a:cubicBezTo>
                  <a:lnTo>
                    <a:pt x="1486351" y="0"/>
                  </a:lnTo>
                  <a:cubicBezTo>
                    <a:pt x="1538748" y="0"/>
                    <a:pt x="1581224" y="42476"/>
                    <a:pt x="1581224" y="94873"/>
                  </a:cubicBezTo>
                  <a:lnTo>
                    <a:pt x="1581224" y="853861"/>
                  </a:lnTo>
                  <a:cubicBezTo>
                    <a:pt x="1581224" y="906258"/>
                    <a:pt x="1538748" y="948734"/>
                    <a:pt x="1486351" y="948734"/>
                  </a:cubicBezTo>
                  <a:lnTo>
                    <a:pt x="94873" y="948734"/>
                  </a:lnTo>
                  <a:cubicBezTo>
                    <a:pt x="42476" y="948734"/>
                    <a:pt x="0" y="906258"/>
                    <a:pt x="0" y="853861"/>
                  </a:cubicBezTo>
                  <a:lnTo>
                    <a:pt x="0" y="9487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5417" tIns="115417" rIns="115417" bIns="115417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err="1" smtClean="0"/>
                <a:t>Softlanding</a:t>
              </a:r>
              <a:endParaRPr lang="en-US" sz="1800" kern="1200" dirty="0"/>
            </a:p>
          </p:txBody>
        </p:sp>
        <p:sp>
          <p:nvSpPr>
            <p:cNvPr id="58372" name="Freeform 58371"/>
            <p:cNvSpPr/>
            <p:nvPr/>
          </p:nvSpPr>
          <p:spPr>
            <a:xfrm>
              <a:off x="7047095" y="3411832"/>
              <a:ext cx="1581224" cy="948734"/>
            </a:xfrm>
            <a:custGeom>
              <a:avLst/>
              <a:gdLst>
                <a:gd name="connsiteX0" fmla="*/ 0 w 1581224"/>
                <a:gd name="connsiteY0" fmla="*/ 94873 h 948734"/>
                <a:gd name="connsiteX1" fmla="*/ 94873 w 1581224"/>
                <a:gd name="connsiteY1" fmla="*/ 0 h 948734"/>
                <a:gd name="connsiteX2" fmla="*/ 1486351 w 1581224"/>
                <a:gd name="connsiteY2" fmla="*/ 0 h 948734"/>
                <a:gd name="connsiteX3" fmla="*/ 1581224 w 1581224"/>
                <a:gd name="connsiteY3" fmla="*/ 94873 h 948734"/>
                <a:gd name="connsiteX4" fmla="*/ 1581224 w 1581224"/>
                <a:gd name="connsiteY4" fmla="*/ 853861 h 948734"/>
                <a:gd name="connsiteX5" fmla="*/ 1486351 w 1581224"/>
                <a:gd name="connsiteY5" fmla="*/ 948734 h 948734"/>
                <a:gd name="connsiteX6" fmla="*/ 94873 w 1581224"/>
                <a:gd name="connsiteY6" fmla="*/ 948734 h 948734"/>
                <a:gd name="connsiteX7" fmla="*/ 0 w 1581224"/>
                <a:gd name="connsiteY7" fmla="*/ 853861 h 948734"/>
                <a:gd name="connsiteX8" fmla="*/ 0 w 1581224"/>
                <a:gd name="connsiteY8" fmla="*/ 94873 h 94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1224" h="948734">
                  <a:moveTo>
                    <a:pt x="0" y="94873"/>
                  </a:moveTo>
                  <a:cubicBezTo>
                    <a:pt x="0" y="42476"/>
                    <a:pt x="42476" y="0"/>
                    <a:pt x="94873" y="0"/>
                  </a:cubicBezTo>
                  <a:lnTo>
                    <a:pt x="1486351" y="0"/>
                  </a:lnTo>
                  <a:cubicBezTo>
                    <a:pt x="1538748" y="0"/>
                    <a:pt x="1581224" y="42476"/>
                    <a:pt x="1581224" y="94873"/>
                  </a:cubicBezTo>
                  <a:lnTo>
                    <a:pt x="1581224" y="853861"/>
                  </a:lnTo>
                  <a:cubicBezTo>
                    <a:pt x="1581224" y="906258"/>
                    <a:pt x="1538748" y="948734"/>
                    <a:pt x="1486351" y="948734"/>
                  </a:cubicBezTo>
                  <a:lnTo>
                    <a:pt x="94873" y="948734"/>
                  </a:lnTo>
                  <a:cubicBezTo>
                    <a:pt x="42476" y="948734"/>
                    <a:pt x="0" y="906258"/>
                    <a:pt x="0" y="853861"/>
                  </a:cubicBezTo>
                  <a:lnTo>
                    <a:pt x="0" y="9487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5417" tIns="115417" rIns="115417" bIns="115417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err="1" smtClean="0"/>
                <a:t>Apoyo</a:t>
              </a:r>
              <a:r>
                <a:rPr lang="en-US" sz="1800" kern="1200" dirty="0" smtClean="0"/>
                <a:t> “</a:t>
              </a:r>
              <a:r>
                <a:rPr lang="en-US" sz="1800" kern="1200" dirty="0" err="1" smtClean="0"/>
                <a:t>logistico</a:t>
              </a:r>
              <a:r>
                <a:rPr lang="en-US" sz="1800" kern="1200" dirty="0" smtClean="0"/>
                <a:t>”</a:t>
              </a:r>
              <a:endParaRPr lang="en-US" sz="1800" kern="1200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28032" y="4562856"/>
              <a:ext cx="1581224" cy="948734"/>
              <a:chOff x="6644759" y="677776"/>
              <a:chExt cx="1581224" cy="948734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6644759" y="677776"/>
                <a:ext cx="1581224" cy="94873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ounded Rectangle 4"/>
              <p:cNvSpPr/>
              <p:nvPr/>
            </p:nvSpPr>
            <p:spPr>
              <a:xfrm>
                <a:off x="6672546" y="705563"/>
                <a:ext cx="1525650" cy="8931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770" tIns="64770" rIns="64770" bIns="6477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kern="1200" dirty="0" err="1" smtClean="0"/>
                  <a:t>Posibilidad</a:t>
                </a:r>
                <a:r>
                  <a:rPr lang="en-US" sz="1800" kern="1200" dirty="0" smtClean="0"/>
                  <a:t> de </a:t>
                </a:r>
                <a:r>
                  <a:rPr lang="en-US" sz="1800" kern="1200" dirty="0" err="1" smtClean="0"/>
                  <a:t>licenciamiento</a:t>
                </a:r>
                <a:endParaRPr lang="en-US" sz="1800" kern="1200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7059168" y="4565098"/>
              <a:ext cx="1581224" cy="948734"/>
              <a:chOff x="6644759" y="677776"/>
              <a:chExt cx="1581224" cy="948734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6644759" y="677776"/>
                <a:ext cx="1581224" cy="94873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Rounded Rectangle 4"/>
              <p:cNvSpPr/>
              <p:nvPr/>
            </p:nvSpPr>
            <p:spPr>
              <a:xfrm>
                <a:off x="6672546" y="705563"/>
                <a:ext cx="1525650" cy="8931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770" tIns="64770" rIns="64770" bIns="6477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kern="1200" dirty="0" err="1" smtClean="0"/>
                  <a:t>Contacto</a:t>
                </a:r>
                <a:r>
                  <a:rPr lang="en-US" sz="1800" kern="1200" dirty="0" smtClean="0"/>
                  <a:t> con </a:t>
                </a:r>
                <a:r>
                  <a:rPr lang="en-US" sz="1800" kern="1200" dirty="0" err="1" smtClean="0"/>
                  <a:t>empresas</a:t>
                </a:r>
                <a:endParaRPr lang="en-US" sz="1800" kern="1200" dirty="0"/>
              </a:p>
            </p:txBody>
          </p:sp>
        </p:grpSp>
        <p:sp>
          <p:nvSpPr>
            <p:cNvPr id="38" name="Left Bracket 37"/>
            <p:cNvSpPr/>
            <p:nvPr/>
          </p:nvSpPr>
          <p:spPr>
            <a:xfrm>
              <a:off x="4498848" y="3721608"/>
              <a:ext cx="182880" cy="1353312"/>
            </a:xfrm>
            <a:prstGeom prst="leftBracket">
              <a:avLst/>
            </a:prstGeom>
            <a:ln w="28575" cmpd="sng">
              <a:solidFill>
                <a:srgbClr val="95373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4206240" y="3977640"/>
              <a:ext cx="269748" cy="0"/>
            </a:xfrm>
            <a:prstGeom prst="straightConnector1">
              <a:avLst/>
            </a:prstGeom>
            <a:ln>
              <a:solidFill>
                <a:srgbClr val="953735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6533388" y="3941064"/>
              <a:ext cx="342900" cy="0"/>
            </a:xfrm>
            <a:prstGeom prst="straightConnector1">
              <a:avLst/>
            </a:prstGeom>
            <a:ln>
              <a:solidFill>
                <a:srgbClr val="953735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6547104" y="5038344"/>
              <a:ext cx="342900" cy="0"/>
            </a:xfrm>
            <a:prstGeom prst="straightConnector1">
              <a:avLst/>
            </a:prstGeom>
            <a:ln>
              <a:solidFill>
                <a:srgbClr val="953735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388" name="Group 58387"/>
          <p:cNvGrpSpPr/>
          <p:nvPr/>
        </p:nvGrpSpPr>
        <p:grpSpPr>
          <a:xfrm>
            <a:off x="6503295" y="1380744"/>
            <a:ext cx="2129864" cy="1082150"/>
            <a:chOff x="6547104" y="1626052"/>
            <a:chExt cx="2129864" cy="1082150"/>
          </a:xfrm>
        </p:grpSpPr>
        <p:sp>
          <p:nvSpPr>
            <p:cNvPr id="58381" name="Freeform 58380"/>
            <p:cNvSpPr/>
            <p:nvPr/>
          </p:nvSpPr>
          <p:spPr>
            <a:xfrm>
              <a:off x="7095744" y="1626052"/>
              <a:ext cx="1581224" cy="1082150"/>
            </a:xfrm>
            <a:custGeom>
              <a:avLst/>
              <a:gdLst>
                <a:gd name="connsiteX0" fmla="*/ 0 w 1581224"/>
                <a:gd name="connsiteY0" fmla="*/ 108215 h 1082150"/>
                <a:gd name="connsiteX1" fmla="*/ 108215 w 1581224"/>
                <a:gd name="connsiteY1" fmla="*/ 0 h 1082150"/>
                <a:gd name="connsiteX2" fmla="*/ 1473009 w 1581224"/>
                <a:gd name="connsiteY2" fmla="*/ 0 h 1082150"/>
                <a:gd name="connsiteX3" fmla="*/ 1581224 w 1581224"/>
                <a:gd name="connsiteY3" fmla="*/ 108215 h 1082150"/>
                <a:gd name="connsiteX4" fmla="*/ 1581224 w 1581224"/>
                <a:gd name="connsiteY4" fmla="*/ 973935 h 1082150"/>
                <a:gd name="connsiteX5" fmla="*/ 1473009 w 1581224"/>
                <a:gd name="connsiteY5" fmla="*/ 1082150 h 1082150"/>
                <a:gd name="connsiteX6" fmla="*/ 108215 w 1581224"/>
                <a:gd name="connsiteY6" fmla="*/ 1082150 h 1082150"/>
                <a:gd name="connsiteX7" fmla="*/ 0 w 1581224"/>
                <a:gd name="connsiteY7" fmla="*/ 973935 h 1082150"/>
                <a:gd name="connsiteX8" fmla="*/ 0 w 1581224"/>
                <a:gd name="connsiteY8" fmla="*/ 108215 h 108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1224" h="1082150">
                  <a:moveTo>
                    <a:pt x="0" y="108215"/>
                  </a:moveTo>
                  <a:cubicBezTo>
                    <a:pt x="0" y="48450"/>
                    <a:pt x="48450" y="0"/>
                    <a:pt x="108215" y="0"/>
                  </a:cubicBezTo>
                  <a:lnTo>
                    <a:pt x="1473009" y="0"/>
                  </a:lnTo>
                  <a:cubicBezTo>
                    <a:pt x="1532774" y="0"/>
                    <a:pt x="1581224" y="48450"/>
                    <a:pt x="1581224" y="108215"/>
                  </a:cubicBezTo>
                  <a:lnTo>
                    <a:pt x="1581224" y="973935"/>
                  </a:lnTo>
                  <a:cubicBezTo>
                    <a:pt x="1581224" y="1033700"/>
                    <a:pt x="1532774" y="1082150"/>
                    <a:pt x="1473009" y="1082150"/>
                  </a:cubicBezTo>
                  <a:lnTo>
                    <a:pt x="108215" y="1082150"/>
                  </a:lnTo>
                  <a:cubicBezTo>
                    <a:pt x="48450" y="1082150"/>
                    <a:pt x="0" y="1033700"/>
                    <a:pt x="0" y="973935"/>
                  </a:cubicBezTo>
                  <a:lnTo>
                    <a:pt x="0" y="108215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655" tIns="92655" rIns="92655" bIns="92655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err="1" smtClean="0"/>
                <a:t>Envío</a:t>
              </a:r>
              <a:r>
                <a:rPr lang="en-US" sz="1700" kern="1200" dirty="0" smtClean="0"/>
                <a:t> de </a:t>
              </a:r>
              <a:r>
                <a:rPr lang="en-US" sz="1700" kern="1200" dirty="0" err="1" smtClean="0"/>
                <a:t>documentación</a:t>
              </a:r>
              <a:r>
                <a:rPr lang="en-US" sz="1700" kern="1200" dirty="0" smtClean="0"/>
                <a:t> a BHI</a:t>
              </a:r>
              <a:endParaRPr lang="en-US" sz="1700" kern="1200" dirty="0"/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6547104" y="2185416"/>
              <a:ext cx="342900" cy="0"/>
            </a:xfrm>
            <a:prstGeom prst="straightConnector1">
              <a:avLst/>
            </a:prstGeom>
            <a:ln>
              <a:solidFill>
                <a:srgbClr val="953735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387" name="Group 58386"/>
          <p:cNvGrpSpPr/>
          <p:nvPr/>
        </p:nvGrpSpPr>
        <p:grpSpPr>
          <a:xfrm>
            <a:off x="4345311" y="1380744"/>
            <a:ext cx="2102253" cy="1082150"/>
            <a:chOff x="4389120" y="1626052"/>
            <a:chExt cx="2102253" cy="1082150"/>
          </a:xfrm>
        </p:grpSpPr>
        <p:sp>
          <p:nvSpPr>
            <p:cNvPr id="58379" name="Freeform 58378"/>
            <p:cNvSpPr/>
            <p:nvPr/>
          </p:nvSpPr>
          <p:spPr>
            <a:xfrm>
              <a:off x="4910149" y="1626052"/>
              <a:ext cx="1581224" cy="1082150"/>
            </a:xfrm>
            <a:custGeom>
              <a:avLst/>
              <a:gdLst>
                <a:gd name="connsiteX0" fmla="*/ 0 w 1581224"/>
                <a:gd name="connsiteY0" fmla="*/ 108215 h 1082150"/>
                <a:gd name="connsiteX1" fmla="*/ 108215 w 1581224"/>
                <a:gd name="connsiteY1" fmla="*/ 0 h 1082150"/>
                <a:gd name="connsiteX2" fmla="*/ 1473009 w 1581224"/>
                <a:gd name="connsiteY2" fmla="*/ 0 h 1082150"/>
                <a:gd name="connsiteX3" fmla="*/ 1581224 w 1581224"/>
                <a:gd name="connsiteY3" fmla="*/ 108215 h 1082150"/>
                <a:gd name="connsiteX4" fmla="*/ 1581224 w 1581224"/>
                <a:gd name="connsiteY4" fmla="*/ 973935 h 1082150"/>
                <a:gd name="connsiteX5" fmla="*/ 1473009 w 1581224"/>
                <a:gd name="connsiteY5" fmla="*/ 1082150 h 1082150"/>
                <a:gd name="connsiteX6" fmla="*/ 108215 w 1581224"/>
                <a:gd name="connsiteY6" fmla="*/ 1082150 h 1082150"/>
                <a:gd name="connsiteX7" fmla="*/ 0 w 1581224"/>
                <a:gd name="connsiteY7" fmla="*/ 973935 h 1082150"/>
                <a:gd name="connsiteX8" fmla="*/ 0 w 1581224"/>
                <a:gd name="connsiteY8" fmla="*/ 108215 h 108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1224" h="1082150">
                  <a:moveTo>
                    <a:pt x="0" y="108215"/>
                  </a:moveTo>
                  <a:cubicBezTo>
                    <a:pt x="0" y="48450"/>
                    <a:pt x="48450" y="0"/>
                    <a:pt x="108215" y="0"/>
                  </a:cubicBezTo>
                  <a:lnTo>
                    <a:pt x="1473009" y="0"/>
                  </a:lnTo>
                  <a:cubicBezTo>
                    <a:pt x="1532774" y="0"/>
                    <a:pt x="1581224" y="48450"/>
                    <a:pt x="1581224" y="108215"/>
                  </a:cubicBezTo>
                  <a:lnTo>
                    <a:pt x="1581224" y="973935"/>
                  </a:lnTo>
                  <a:cubicBezTo>
                    <a:pt x="1581224" y="1033700"/>
                    <a:pt x="1532774" y="1082150"/>
                    <a:pt x="1473009" y="1082150"/>
                  </a:cubicBezTo>
                  <a:lnTo>
                    <a:pt x="108215" y="1082150"/>
                  </a:lnTo>
                  <a:cubicBezTo>
                    <a:pt x="48450" y="1082150"/>
                    <a:pt x="0" y="1033700"/>
                    <a:pt x="0" y="973935"/>
                  </a:cubicBezTo>
                  <a:lnTo>
                    <a:pt x="0" y="108215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655" tIns="92655" rIns="92655" bIns="92655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/>
                <a:t>Acuerdo</a:t>
              </a:r>
              <a:r>
                <a:rPr lang="en-US" sz="1600" kern="1200" dirty="0" smtClean="0"/>
                <a:t> de </a:t>
              </a:r>
              <a:r>
                <a:rPr lang="en-US" sz="1600" kern="1200" dirty="0" err="1" smtClean="0"/>
                <a:t>confidencialidad</a:t>
              </a:r>
              <a:endParaRPr lang="en-US" sz="1600" kern="1200" dirty="0"/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>
              <a:off x="4389120" y="2185416"/>
              <a:ext cx="342900" cy="0"/>
            </a:xfrm>
            <a:prstGeom prst="straightConnector1">
              <a:avLst/>
            </a:prstGeom>
            <a:ln>
              <a:solidFill>
                <a:srgbClr val="953735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386" name="Group 58385"/>
          <p:cNvGrpSpPr/>
          <p:nvPr/>
        </p:nvGrpSpPr>
        <p:grpSpPr>
          <a:xfrm>
            <a:off x="2114175" y="1380744"/>
            <a:ext cx="2119675" cy="1082150"/>
            <a:chOff x="2157984" y="1626052"/>
            <a:chExt cx="2119675" cy="1082150"/>
          </a:xfrm>
        </p:grpSpPr>
        <p:sp>
          <p:nvSpPr>
            <p:cNvPr id="58377" name="Freeform 58376"/>
            <p:cNvSpPr/>
            <p:nvPr/>
          </p:nvSpPr>
          <p:spPr>
            <a:xfrm>
              <a:off x="2696435" y="1626052"/>
              <a:ext cx="1581224" cy="1082150"/>
            </a:xfrm>
            <a:custGeom>
              <a:avLst/>
              <a:gdLst>
                <a:gd name="connsiteX0" fmla="*/ 0 w 1581224"/>
                <a:gd name="connsiteY0" fmla="*/ 108215 h 1082150"/>
                <a:gd name="connsiteX1" fmla="*/ 108215 w 1581224"/>
                <a:gd name="connsiteY1" fmla="*/ 0 h 1082150"/>
                <a:gd name="connsiteX2" fmla="*/ 1473009 w 1581224"/>
                <a:gd name="connsiteY2" fmla="*/ 0 h 1082150"/>
                <a:gd name="connsiteX3" fmla="*/ 1581224 w 1581224"/>
                <a:gd name="connsiteY3" fmla="*/ 108215 h 1082150"/>
                <a:gd name="connsiteX4" fmla="*/ 1581224 w 1581224"/>
                <a:gd name="connsiteY4" fmla="*/ 973935 h 1082150"/>
                <a:gd name="connsiteX5" fmla="*/ 1473009 w 1581224"/>
                <a:gd name="connsiteY5" fmla="*/ 1082150 h 1082150"/>
                <a:gd name="connsiteX6" fmla="*/ 108215 w 1581224"/>
                <a:gd name="connsiteY6" fmla="*/ 1082150 h 1082150"/>
                <a:gd name="connsiteX7" fmla="*/ 0 w 1581224"/>
                <a:gd name="connsiteY7" fmla="*/ 973935 h 1082150"/>
                <a:gd name="connsiteX8" fmla="*/ 0 w 1581224"/>
                <a:gd name="connsiteY8" fmla="*/ 108215 h 108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1224" h="1082150">
                  <a:moveTo>
                    <a:pt x="0" y="108215"/>
                  </a:moveTo>
                  <a:cubicBezTo>
                    <a:pt x="0" y="48450"/>
                    <a:pt x="48450" y="0"/>
                    <a:pt x="108215" y="0"/>
                  </a:cubicBezTo>
                  <a:lnTo>
                    <a:pt x="1473009" y="0"/>
                  </a:lnTo>
                  <a:cubicBezTo>
                    <a:pt x="1532774" y="0"/>
                    <a:pt x="1581224" y="48450"/>
                    <a:pt x="1581224" y="108215"/>
                  </a:cubicBezTo>
                  <a:lnTo>
                    <a:pt x="1581224" y="973935"/>
                  </a:lnTo>
                  <a:cubicBezTo>
                    <a:pt x="1581224" y="1033700"/>
                    <a:pt x="1532774" y="1082150"/>
                    <a:pt x="1473009" y="1082150"/>
                  </a:cubicBezTo>
                  <a:lnTo>
                    <a:pt x="108215" y="1082150"/>
                  </a:lnTo>
                  <a:cubicBezTo>
                    <a:pt x="48450" y="1082150"/>
                    <a:pt x="0" y="1033700"/>
                    <a:pt x="0" y="973935"/>
                  </a:cubicBezTo>
                  <a:lnTo>
                    <a:pt x="0" y="108215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655" tIns="92655" rIns="92655" bIns="92655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err="1" smtClean="0"/>
                <a:t>Reunión</a:t>
              </a:r>
              <a:r>
                <a:rPr lang="en-US" sz="1800" dirty="0"/>
                <a:t> </a:t>
              </a:r>
              <a:r>
                <a:rPr lang="en-US" sz="1800" dirty="0" smtClean="0"/>
                <a:t>– </a:t>
              </a:r>
              <a:r>
                <a:rPr lang="en-US" sz="1800" dirty="0" err="1" smtClean="0"/>
                <a:t>Evaluación</a:t>
              </a:r>
              <a:r>
                <a:rPr lang="en-US" sz="1800" dirty="0" smtClean="0"/>
                <a:t> de </a:t>
              </a:r>
              <a:r>
                <a:rPr lang="en-US" sz="1800" dirty="0" err="1" smtClean="0"/>
                <a:t>pertinencia</a:t>
              </a:r>
              <a:endParaRPr lang="en-US" sz="1800" kern="1200" dirty="0"/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2157984" y="2185416"/>
              <a:ext cx="342900" cy="0"/>
            </a:xfrm>
            <a:prstGeom prst="straightConnector1">
              <a:avLst/>
            </a:prstGeom>
            <a:ln>
              <a:solidFill>
                <a:srgbClr val="953735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385" name="Group 58384"/>
          <p:cNvGrpSpPr/>
          <p:nvPr/>
        </p:nvGrpSpPr>
        <p:grpSpPr>
          <a:xfrm>
            <a:off x="4389120" y="5311544"/>
            <a:ext cx="2076580" cy="948734"/>
            <a:chOff x="4332676" y="5733288"/>
            <a:chExt cx="2076580" cy="948734"/>
          </a:xfrm>
        </p:grpSpPr>
        <p:cxnSp>
          <p:nvCxnSpPr>
            <p:cNvPr id="64" name="Straight Arrow Connector 63"/>
            <p:cNvCxnSpPr/>
            <p:nvPr/>
          </p:nvCxnSpPr>
          <p:spPr>
            <a:xfrm>
              <a:off x="4332676" y="6245352"/>
              <a:ext cx="342900" cy="0"/>
            </a:xfrm>
            <a:prstGeom prst="straightConnector1">
              <a:avLst/>
            </a:prstGeom>
            <a:ln>
              <a:solidFill>
                <a:srgbClr val="953735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4828032" y="5733288"/>
              <a:ext cx="1581224" cy="948734"/>
              <a:chOff x="6644759" y="677776"/>
              <a:chExt cx="1581224" cy="948734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6644759" y="677776"/>
                <a:ext cx="1581224" cy="94873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Rounded Rectangle 4"/>
              <p:cNvSpPr/>
              <p:nvPr/>
            </p:nvSpPr>
            <p:spPr>
              <a:xfrm>
                <a:off x="6672546" y="705563"/>
                <a:ext cx="1525650" cy="8931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770" tIns="64770" rIns="64770" bIns="6477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kern="1200" dirty="0" err="1" smtClean="0"/>
                  <a:t>Prestaci</a:t>
                </a:r>
                <a:r>
                  <a:rPr lang="en-US" sz="1800" dirty="0" err="1" smtClean="0"/>
                  <a:t>ón</a:t>
                </a:r>
                <a:r>
                  <a:rPr lang="en-US" sz="1800" dirty="0" smtClean="0"/>
                  <a:t> de </a:t>
                </a:r>
                <a:r>
                  <a:rPr lang="en-US" sz="1800" dirty="0" err="1" smtClean="0"/>
                  <a:t>servicios</a:t>
                </a:r>
                <a:endParaRPr lang="en-US" sz="1800" kern="1200" dirty="0"/>
              </a:p>
            </p:txBody>
          </p:sp>
        </p:grpSp>
      </p:grpSp>
      <p:sp>
        <p:nvSpPr>
          <p:cNvPr id="42" name="Freeform 28"/>
          <p:cNvSpPr/>
          <p:nvPr/>
        </p:nvSpPr>
        <p:spPr>
          <a:xfrm>
            <a:off x="539436" y="4063428"/>
            <a:ext cx="1380176" cy="626767"/>
          </a:xfrm>
          <a:custGeom>
            <a:avLst/>
            <a:gdLst>
              <a:gd name="connsiteX0" fmla="*/ 0 w 1581224"/>
              <a:gd name="connsiteY0" fmla="*/ 94873 h 948734"/>
              <a:gd name="connsiteX1" fmla="*/ 94873 w 1581224"/>
              <a:gd name="connsiteY1" fmla="*/ 0 h 948734"/>
              <a:gd name="connsiteX2" fmla="*/ 1486351 w 1581224"/>
              <a:gd name="connsiteY2" fmla="*/ 0 h 948734"/>
              <a:gd name="connsiteX3" fmla="*/ 1581224 w 1581224"/>
              <a:gd name="connsiteY3" fmla="*/ 94873 h 948734"/>
              <a:gd name="connsiteX4" fmla="*/ 1581224 w 1581224"/>
              <a:gd name="connsiteY4" fmla="*/ 853861 h 948734"/>
              <a:gd name="connsiteX5" fmla="*/ 1486351 w 1581224"/>
              <a:gd name="connsiteY5" fmla="*/ 948734 h 948734"/>
              <a:gd name="connsiteX6" fmla="*/ 94873 w 1581224"/>
              <a:gd name="connsiteY6" fmla="*/ 948734 h 948734"/>
              <a:gd name="connsiteX7" fmla="*/ 0 w 1581224"/>
              <a:gd name="connsiteY7" fmla="*/ 853861 h 948734"/>
              <a:gd name="connsiteX8" fmla="*/ 0 w 1581224"/>
              <a:gd name="connsiteY8" fmla="*/ 94873 h 948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1224" h="948734">
                <a:moveTo>
                  <a:pt x="0" y="94873"/>
                </a:moveTo>
                <a:cubicBezTo>
                  <a:pt x="0" y="42476"/>
                  <a:pt x="42476" y="0"/>
                  <a:pt x="94873" y="0"/>
                </a:cubicBezTo>
                <a:lnTo>
                  <a:pt x="1486351" y="0"/>
                </a:lnTo>
                <a:cubicBezTo>
                  <a:pt x="1538748" y="0"/>
                  <a:pt x="1581224" y="42476"/>
                  <a:pt x="1581224" y="94873"/>
                </a:cubicBezTo>
                <a:lnTo>
                  <a:pt x="1581224" y="853861"/>
                </a:lnTo>
                <a:cubicBezTo>
                  <a:pt x="1581224" y="906258"/>
                  <a:pt x="1538748" y="948734"/>
                  <a:pt x="1486351" y="948734"/>
                </a:cubicBezTo>
                <a:lnTo>
                  <a:pt x="94873" y="948734"/>
                </a:lnTo>
                <a:cubicBezTo>
                  <a:pt x="42476" y="948734"/>
                  <a:pt x="0" y="906258"/>
                  <a:pt x="0" y="853861"/>
                </a:cubicBezTo>
                <a:lnTo>
                  <a:pt x="0" y="9487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417" tIns="115417" rIns="115417" bIns="115417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err="1" smtClean="0"/>
              <a:t>Viabilidad</a:t>
            </a:r>
            <a:r>
              <a:rPr lang="en-US" sz="1800" kern="1200" dirty="0" smtClean="0"/>
              <a:t> </a:t>
            </a:r>
            <a:r>
              <a:rPr lang="en-US" sz="1800" kern="1200" dirty="0" err="1" smtClean="0"/>
              <a:t>tecnológica</a:t>
            </a:r>
            <a:endParaRPr lang="en-US" sz="1800" kern="1200" dirty="0"/>
          </a:p>
        </p:txBody>
      </p:sp>
      <p:sp>
        <p:nvSpPr>
          <p:cNvPr id="43" name="Freeform 28"/>
          <p:cNvSpPr/>
          <p:nvPr/>
        </p:nvSpPr>
        <p:spPr>
          <a:xfrm>
            <a:off x="539436" y="4818888"/>
            <a:ext cx="1380176" cy="626767"/>
          </a:xfrm>
          <a:custGeom>
            <a:avLst/>
            <a:gdLst>
              <a:gd name="connsiteX0" fmla="*/ 0 w 1581224"/>
              <a:gd name="connsiteY0" fmla="*/ 94873 h 948734"/>
              <a:gd name="connsiteX1" fmla="*/ 94873 w 1581224"/>
              <a:gd name="connsiteY1" fmla="*/ 0 h 948734"/>
              <a:gd name="connsiteX2" fmla="*/ 1486351 w 1581224"/>
              <a:gd name="connsiteY2" fmla="*/ 0 h 948734"/>
              <a:gd name="connsiteX3" fmla="*/ 1581224 w 1581224"/>
              <a:gd name="connsiteY3" fmla="*/ 94873 h 948734"/>
              <a:gd name="connsiteX4" fmla="*/ 1581224 w 1581224"/>
              <a:gd name="connsiteY4" fmla="*/ 853861 h 948734"/>
              <a:gd name="connsiteX5" fmla="*/ 1486351 w 1581224"/>
              <a:gd name="connsiteY5" fmla="*/ 948734 h 948734"/>
              <a:gd name="connsiteX6" fmla="*/ 94873 w 1581224"/>
              <a:gd name="connsiteY6" fmla="*/ 948734 h 948734"/>
              <a:gd name="connsiteX7" fmla="*/ 0 w 1581224"/>
              <a:gd name="connsiteY7" fmla="*/ 853861 h 948734"/>
              <a:gd name="connsiteX8" fmla="*/ 0 w 1581224"/>
              <a:gd name="connsiteY8" fmla="*/ 94873 h 948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1224" h="948734">
                <a:moveTo>
                  <a:pt x="0" y="94873"/>
                </a:moveTo>
                <a:cubicBezTo>
                  <a:pt x="0" y="42476"/>
                  <a:pt x="42476" y="0"/>
                  <a:pt x="94873" y="0"/>
                </a:cubicBezTo>
                <a:lnTo>
                  <a:pt x="1486351" y="0"/>
                </a:lnTo>
                <a:cubicBezTo>
                  <a:pt x="1538748" y="0"/>
                  <a:pt x="1581224" y="42476"/>
                  <a:pt x="1581224" y="94873"/>
                </a:cubicBezTo>
                <a:lnTo>
                  <a:pt x="1581224" y="853861"/>
                </a:lnTo>
                <a:cubicBezTo>
                  <a:pt x="1581224" y="906258"/>
                  <a:pt x="1538748" y="948734"/>
                  <a:pt x="1486351" y="948734"/>
                </a:cubicBezTo>
                <a:lnTo>
                  <a:pt x="94873" y="948734"/>
                </a:lnTo>
                <a:cubicBezTo>
                  <a:pt x="42476" y="948734"/>
                  <a:pt x="0" y="906258"/>
                  <a:pt x="0" y="853861"/>
                </a:cubicBezTo>
                <a:lnTo>
                  <a:pt x="0" y="9487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417" tIns="115417" rIns="115417" bIns="115417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err="1" smtClean="0"/>
              <a:t>Evaluación</a:t>
            </a:r>
            <a:r>
              <a:rPr lang="en-US" sz="1800" kern="1200" dirty="0" smtClean="0"/>
              <a:t> </a:t>
            </a:r>
            <a:r>
              <a:rPr lang="en-US" sz="1800" dirty="0" smtClean="0"/>
              <a:t>de </a:t>
            </a:r>
            <a:r>
              <a:rPr lang="en-US" sz="1800" dirty="0" err="1" smtClean="0"/>
              <a:t>mercado</a:t>
            </a:r>
            <a:endParaRPr lang="en-US" sz="1800" kern="1200" dirty="0"/>
          </a:p>
        </p:txBody>
      </p:sp>
      <p:sp>
        <p:nvSpPr>
          <p:cNvPr id="44" name="Freeform 28"/>
          <p:cNvSpPr/>
          <p:nvPr/>
        </p:nvSpPr>
        <p:spPr>
          <a:xfrm>
            <a:off x="539436" y="5550408"/>
            <a:ext cx="1380176" cy="626767"/>
          </a:xfrm>
          <a:custGeom>
            <a:avLst/>
            <a:gdLst>
              <a:gd name="connsiteX0" fmla="*/ 0 w 1581224"/>
              <a:gd name="connsiteY0" fmla="*/ 94873 h 948734"/>
              <a:gd name="connsiteX1" fmla="*/ 94873 w 1581224"/>
              <a:gd name="connsiteY1" fmla="*/ 0 h 948734"/>
              <a:gd name="connsiteX2" fmla="*/ 1486351 w 1581224"/>
              <a:gd name="connsiteY2" fmla="*/ 0 h 948734"/>
              <a:gd name="connsiteX3" fmla="*/ 1581224 w 1581224"/>
              <a:gd name="connsiteY3" fmla="*/ 94873 h 948734"/>
              <a:gd name="connsiteX4" fmla="*/ 1581224 w 1581224"/>
              <a:gd name="connsiteY4" fmla="*/ 853861 h 948734"/>
              <a:gd name="connsiteX5" fmla="*/ 1486351 w 1581224"/>
              <a:gd name="connsiteY5" fmla="*/ 948734 h 948734"/>
              <a:gd name="connsiteX6" fmla="*/ 94873 w 1581224"/>
              <a:gd name="connsiteY6" fmla="*/ 948734 h 948734"/>
              <a:gd name="connsiteX7" fmla="*/ 0 w 1581224"/>
              <a:gd name="connsiteY7" fmla="*/ 853861 h 948734"/>
              <a:gd name="connsiteX8" fmla="*/ 0 w 1581224"/>
              <a:gd name="connsiteY8" fmla="*/ 94873 h 948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1224" h="948734">
                <a:moveTo>
                  <a:pt x="0" y="94873"/>
                </a:moveTo>
                <a:cubicBezTo>
                  <a:pt x="0" y="42476"/>
                  <a:pt x="42476" y="0"/>
                  <a:pt x="94873" y="0"/>
                </a:cubicBezTo>
                <a:lnTo>
                  <a:pt x="1486351" y="0"/>
                </a:lnTo>
                <a:cubicBezTo>
                  <a:pt x="1538748" y="0"/>
                  <a:pt x="1581224" y="42476"/>
                  <a:pt x="1581224" y="94873"/>
                </a:cubicBezTo>
                <a:lnTo>
                  <a:pt x="1581224" y="853861"/>
                </a:lnTo>
                <a:cubicBezTo>
                  <a:pt x="1581224" y="906258"/>
                  <a:pt x="1538748" y="948734"/>
                  <a:pt x="1486351" y="948734"/>
                </a:cubicBezTo>
                <a:lnTo>
                  <a:pt x="94873" y="948734"/>
                </a:lnTo>
                <a:cubicBezTo>
                  <a:pt x="42476" y="948734"/>
                  <a:pt x="0" y="906258"/>
                  <a:pt x="0" y="853861"/>
                </a:cubicBezTo>
                <a:lnTo>
                  <a:pt x="0" y="9487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417" tIns="115417" rIns="115417" bIns="115417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err="1" smtClean="0"/>
              <a:t>Propiedad</a:t>
            </a:r>
            <a:r>
              <a:rPr lang="en-US" sz="1800" kern="1200" dirty="0" smtClean="0"/>
              <a:t> </a:t>
            </a:r>
            <a:r>
              <a:rPr lang="en-US" sz="1800" dirty="0" err="1"/>
              <a:t>i</a:t>
            </a:r>
            <a:r>
              <a:rPr lang="en-US" sz="1800" kern="1200" dirty="0" err="1" smtClean="0"/>
              <a:t>ntelectual</a:t>
            </a:r>
            <a:endParaRPr lang="en-US" sz="1800" kern="1200" dirty="0"/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391" y="5706504"/>
            <a:ext cx="1170477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935" y="5013288"/>
            <a:ext cx="1790242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94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 animBg="1"/>
      <p:bldP spid="42" grpId="0" animBg="1"/>
      <p:bldP spid="43" grpId="0" animBg="1"/>
      <p:bldP spid="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45720"/>
            <a:ext cx="9326880" cy="84124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4700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Euphemia UCAS"/>
                <a:cs typeface="Euphemia UCAS"/>
              </a:rPr>
              <a:t>GRACIAS POR SU ATENCION</a:t>
            </a:r>
            <a:endParaRPr lang="en-US" sz="3600" dirty="0">
              <a:solidFill>
                <a:schemeClr val="bg1"/>
              </a:solidFill>
              <a:latin typeface="Euphemia UCAS"/>
              <a:cs typeface="Euphemia UCAS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84" y="210312"/>
            <a:ext cx="1957922" cy="4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09728" y="5952744"/>
            <a:ext cx="9290304" cy="9144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62472"/>
            <a:ext cx="9144000" cy="804672"/>
          </a:xfrm>
        </p:spPr>
        <p:txBody>
          <a:bodyPr>
            <a:normAutofit fontScale="92500" lnSpcReduction="20000"/>
          </a:bodyPr>
          <a:lstStyle/>
          <a:p>
            <a:r>
              <a:rPr lang="en-US" sz="1800" b="1" dirty="0" smtClean="0">
                <a:solidFill>
                  <a:srgbClr val="800000"/>
                </a:solidFill>
                <a:latin typeface="Euphemia UCAS"/>
                <a:cs typeface="Euphemia UCAS"/>
              </a:rPr>
              <a:t>Josefina Correa </a:t>
            </a:r>
          </a:p>
          <a:p>
            <a:r>
              <a:rPr lang="en-US" sz="1600" dirty="0" smtClean="0">
                <a:solidFill>
                  <a:srgbClr val="800000"/>
                </a:solidFill>
                <a:latin typeface="Euphemia UCAS"/>
                <a:cs typeface="Euphemia UCAS"/>
              </a:rPr>
              <a:t>BHI analyst - </a:t>
            </a:r>
            <a:r>
              <a:rPr lang="en-US" sz="1600" dirty="0" err="1" smtClean="0">
                <a:solidFill>
                  <a:srgbClr val="800000"/>
                </a:solidFill>
                <a:latin typeface="Euphemia UCAS"/>
                <a:cs typeface="Euphemia UCAS"/>
              </a:rPr>
              <a:t>jcorrea@biohealthinnovation.org</a:t>
            </a:r>
            <a:r>
              <a:rPr lang="en-US" sz="1600" dirty="0" smtClean="0">
                <a:solidFill>
                  <a:srgbClr val="800000"/>
                </a:solidFill>
                <a:latin typeface="Euphemia UCAS"/>
                <a:cs typeface="Euphemia UCAS"/>
              </a:rPr>
              <a:t> </a:t>
            </a:r>
          </a:p>
          <a:p>
            <a:r>
              <a:rPr lang="en-US" sz="1600" dirty="0" err="1" smtClean="0">
                <a:solidFill>
                  <a:srgbClr val="800000"/>
                </a:solidFill>
                <a:latin typeface="Euphemia UCAS"/>
                <a:cs typeface="Euphemia UCAS"/>
              </a:rPr>
              <a:t>www.biohealthinnovation.org</a:t>
            </a:r>
            <a:endParaRPr lang="en-US" sz="1600" dirty="0">
              <a:solidFill>
                <a:srgbClr val="800000"/>
              </a:solidFill>
              <a:latin typeface="Euphemia UCAS"/>
              <a:cs typeface="Euphemia UCAS"/>
            </a:endParaRPr>
          </a:p>
        </p:txBody>
      </p:sp>
    </p:spTree>
    <p:extLst>
      <p:ext uri="{BB962C8B-B14F-4D97-AF65-F5344CB8AC3E}">
        <p14:creationId xmlns:p14="http://schemas.microsoft.com/office/powerpoint/2010/main" val="395790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61264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+mj-lt"/>
              </a:rPr>
              <a:t>BHI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solidFill>
                  <a:srgbClr val="263B7A"/>
                </a:solidFill>
                <a:latin typeface="+mj-lt"/>
              </a:rPr>
              <a:t>Innovation Capital Map</a:t>
            </a:r>
            <a:endParaRPr lang="en-US" dirty="0">
              <a:solidFill>
                <a:srgbClr val="263B7A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136"/>
            <a:ext cx="9144000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1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itle 1"/>
          <p:cNvSpPr>
            <a:spLocks noGrp="1"/>
          </p:cNvSpPr>
          <p:nvPr>
            <p:ph type="title"/>
          </p:nvPr>
        </p:nvSpPr>
        <p:spPr>
          <a:xfrm>
            <a:off x="0" y="146304"/>
            <a:ext cx="9144000" cy="612648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+mj-lt"/>
              </a:rPr>
              <a:t>BHI</a:t>
            </a:r>
            <a:r>
              <a:rPr lang="en-US" dirty="0" smtClean="0">
                <a:solidFill>
                  <a:srgbClr val="C00000"/>
                </a:solidFill>
              </a:rPr>
              <a:t> y el PCTP</a:t>
            </a:r>
            <a:r>
              <a:rPr lang="en-US" dirty="0">
                <a:solidFill>
                  <a:srgbClr val="263B7A"/>
                </a:solidFill>
              </a:rPr>
              <a:t> </a:t>
            </a:r>
            <a:r>
              <a:rPr lang="en-US" dirty="0" smtClean="0">
                <a:solidFill>
                  <a:srgbClr val="263B7A"/>
                </a:solidFill>
              </a:rPr>
              <a:t>– </a:t>
            </a:r>
            <a:r>
              <a:rPr lang="en-US" dirty="0" err="1" smtClean="0">
                <a:solidFill>
                  <a:srgbClr val="263B7A"/>
                </a:solidFill>
              </a:rPr>
              <a:t>Información</a:t>
            </a:r>
            <a:r>
              <a:rPr lang="en-US" dirty="0" smtClean="0">
                <a:solidFill>
                  <a:srgbClr val="263B7A"/>
                </a:solidFill>
              </a:rPr>
              <a:t> </a:t>
            </a:r>
            <a:r>
              <a:rPr lang="en-US" dirty="0" err="1" smtClean="0">
                <a:solidFill>
                  <a:srgbClr val="263B7A"/>
                </a:solidFill>
              </a:rPr>
              <a:t>requerida</a:t>
            </a:r>
            <a:endParaRPr lang="en-US" b="1" dirty="0" smtClean="0">
              <a:solidFill>
                <a:srgbClr val="263B7A"/>
              </a:solidFill>
              <a:latin typeface="+mj-lt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740780" y="1380744"/>
            <a:ext cx="735177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 fontAlgn="auto" hangingPunct="0">
              <a:spcBef>
                <a:spcPts val="600"/>
              </a:spcBef>
              <a:spcAft>
                <a:spcPts val="600"/>
              </a:spcAft>
              <a:buClr>
                <a:srgbClr val="AD0101"/>
              </a:buClr>
              <a:buSzPct val="120000"/>
              <a:buFont typeface="Arial" pitchFamily="34" charset="0"/>
              <a:buChar char="•"/>
            </a:pPr>
            <a:r>
              <a:rPr lang="es-UY" sz="2400" dirty="0">
                <a:latin typeface="+mj-lt"/>
              </a:rPr>
              <a:t>Documento describiendo en que consiste el desarrollo y por qué podría ser innovador</a:t>
            </a:r>
          </a:p>
          <a:p>
            <a:pPr marL="274320" indent="-274320" algn="just" fontAlgn="auto" hangingPunct="0">
              <a:spcBef>
                <a:spcPts val="600"/>
              </a:spcBef>
              <a:spcAft>
                <a:spcPts val="600"/>
              </a:spcAft>
              <a:buClr>
                <a:srgbClr val="AD0101"/>
              </a:buClr>
              <a:buSzPct val="120000"/>
              <a:buFont typeface="Arial" pitchFamily="34" charset="0"/>
              <a:buChar char="•"/>
            </a:pPr>
            <a:r>
              <a:rPr lang="es-UY" sz="2400" dirty="0">
                <a:latin typeface="+mj-lt"/>
              </a:rPr>
              <a:t>Integrantes del equipo y </a:t>
            </a:r>
            <a:r>
              <a:rPr lang="es-UY" sz="2400" dirty="0" err="1">
                <a:latin typeface="+mj-lt"/>
              </a:rPr>
              <a:t>background</a:t>
            </a:r>
            <a:r>
              <a:rPr lang="es-UY" sz="2400" dirty="0">
                <a:latin typeface="+mj-lt"/>
              </a:rPr>
              <a:t> de cada uno</a:t>
            </a:r>
          </a:p>
          <a:p>
            <a:pPr marL="274320" indent="-274320" algn="just" fontAlgn="auto" hangingPunct="0">
              <a:spcBef>
                <a:spcPts val="600"/>
              </a:spcBef>
              <a:spcAft>
                <a:spcPts val="600"/>
              </a:spcAft>
              <a:buClr>
                <a:srgbClr val="AD0101"/>
              </a:buClr>
              <a:buSzPct val="120000"/>
              <a:buFont typeface="Arial" pitchFamily="34" charset="0"/>
              <a:buChar char="•"/>
            </a:pPr>
            <a:r>
              <a:rPr lang="es-UY" sz="2400" dirty="0">
                <a:latin typeface="+mj-lt"/>
              </a:rPr>
              <a:t>Explicar el objetivo final del desarrollo, aplicaciones </a:t>
            </a:r>
            <a:r>
              <a:rPr lang="es-UY" sz="2400" dirty="0" smtClean="0">
                <a:latin typeface="+mj-lt"/>
              </a:rPr>
              <a:t>potenciales y </a:t>
            </a:r>
            <a:r>
              <a:rPr lang="es-UY" sz="2400" dirty="0">
                <a:latin typeface="+mj-lt"/>
              </a:rPr>
              <a:t>campo de uso</a:t>
            </a:r>
          </a:p>
          <a:p>
            <a:pPr marL="274320" indent="-274320" algn="just" fontAlgn="auto" hangingPunct="0">
              <a:spcBef>
                <a:spcPts val="600"/>
              </a:spcBef>
              <a:spcAft>
                <a:spcPts val="600"/>
              </a:spcAft>
              <a:buClr>
                <a:srgbClr val="AD0101"/>
              </a:buClr>
              <a:buSzPct val="120000"/>
              <a:buFont typeface="Arial" pitchFamily="34" charset="0"/>
              <a:buChar char="•"/>
            </a:pPr>
            <a:r>
              <a:rPr lang="es-UY" sz="2400" dirty="0">
                <a:latin typeface="+mj-lt"/>
              </a:rPr>
              <a:t>Describir alianzas/ colaboraciones existentes</a:t>
            </a:r>
          </a:p>
          <a:p>
            <a:pPr marL="274320" indent="-274320" algn="just" fontAlgn="auto" hangingPunct="0">
              <a:spcBef>
                <a:spcPts val="600"/>
              </a:spcBef>
              <a:spcAft>
                <a:spcPts val="600"/>
              </a:spcAft>
              <a:buClr>
                <a:srgbClr val="AD0101"/>
              </a:buClr>
              <a:buSzPct val="120000"/>
              <a:buFont typeface="Arial" pitchFamily="34" charset="0"/>
              <a:buChar char="•"/>
            </a:pPr>
            <a:r>
              <a:rPr lang="es-UY" sz="2400" dirty="0">
                <a:latin typeface="+mj-lt"/>
              </a:rPr>
              <a:t> Patentes</a:t>
            </a:r>
          </a:p>
        </p:txBody>
      </p:sp>
    </p:spTree>
    <p:extLst>
      <p:ext uri="{BB962C8B-B14F-4D97-AF65-F5344CB8AC3E}">
        <p14:creationId xmlns:p14="http://schemas.microsoft.com/office/powerpoint/2010/main" val="273346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Maryland: </a:t>
            </a:r>
            <a:r>
              <a:rPr lang="en-US" dirty="0" err="1" smtClean="0">
                <a:solidFill>
                  <a:srgbClr val="263B7A"/>
                </a:solidFill>
              </a:rPr>
              <a:t>Recursos</a:t>
            </a:r>
            <a:r>
              <a:rPr lang="en-US" dirty="0" smtClean="0">
                <a:solidFill>
                  <a:srgbClr val="263B7A"/>
                </a:solidFill>
              </a:rPr>
              <a:t> </a:t>
            </a:r>
            <a:r>
              <a:rPr lang="en-US" dirty="0" err="1" smtClean="0">
                <a:solidFill>
                  <a:srgbClr val="263B7A"/>
                </a:solidFill>
              </a:rPr>
              <a:t>federales</a:t>
            </a:r>
            <a:r>
              <a:rPr lang="en-US" dirty="0" smtClean="0">
                <a:solidFill>
                  <a:srgbClr val="263B7A"/>
                </a:solidFill>
              </a:rPr>
              <a:t> y </a:t>
            </a:r>
            <a:r>
              <a:rPr lang="en-US" dirty="0" err="1" smtClean="0">
                <a:solidFill>
                  <a:srgbClr val="263B7A"/>
                </a:solidFill>
              </a:rPr>
              <a:t>universitarios</a:t>
            </a:r>
            <a:endParaRPr lang="en-US" dirty="0">
              <a:solidFill>
                <a:srgbClr val="263B7A"/>
              </a:solidFill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19456" y="1929384"/>
            <a:ext cx="541324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7200" indent="-457200"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dobe Fan Heiti Std B" pitchFamily="34" charset="-128"/>
                <a:cs typeface="ヒラギノ角ゴ Pro W3"/>
              </a:rPr>
              <a:t>Población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dobe Fan Heiti Std B" pitchFamily="34" charset="-128"/>
                <a:cs typeface="ヒラギノ角ゴ Pro W3"/>
              </a:rPr>
              <a:t>: 5.9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dobe Fan Heiti Std B" pitchFamily="34" charset="-128"/>
                <a:cs typeface="ヒラギノ角ゴ Pro W3"/>
              </a:rPr>
              <a:t>millones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dobe Fan Heiti Std B" pitchFamily="34" charset="-128"/>
                <a:cs typeface="ヒラギノ角ゴ Pro W3"/>
              </a:rPr>
              <a:t/>
            </a:r>
            <a:b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dobe Fan Heiti Std B" pitchFamily="34" charset="-128"/>
                <a:cs typeface="ヒラギノ角ゴ Pro W3"/>
              </a:rPr>
            </a:b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Adobe Fan Heiti Std B" pitchFamily="34" charset="-128"/>
              <a:cs typeface="ヒラギノ角ゴ Pro W3"/>
            </a:endParaRPr>
          </a:p>
          <a:p>
            <a:pPr marL="457200" indent="-457200"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dobe Fan Heiti Std B" pitchFamily="34" charset="-128"/>
                <a:cs typeface="ヒラギノ角ゴ Pro W3"/>
              </a:rPr>
              <a:t>59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dobe Fan Heiti Std B" pitchFamily="34" charset="-128"/>
                <a:cs typeface="ヒラギノ角ゴ Pro W3"/>
              </a:rPr>
              <a:t>l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dobe Fan Heiti Std B" pitchFamily="34" charset="-128"/>
                <a:cs typeface="ヒラギノ角ゴ Pro W3"/>
              </a:rPr>
              <a:t>aboratorios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dobe Fan Heiti Std B" pitchFamily="34" charset="-128"/>
                <a:cs typeface="ヒラギノ角ゴ Pro W3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dobe Fan Heiti Std B" pitchFamily="34" charset="-128"/>
                <a:cs typeface="ヒラギノ角ゴ Pro W3"/>
              </a:rPr>
              <a:t>federales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dobe Fan Heiti Std B" pitchFamily="34" charset="-128"/>
                <a:cs typeface="ヒラギノ角ゴ Pro W3"/>
              </a:rPr>
              <a:t>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dobe Fan Heiti Std B" pitchFamily="34" charset="-128"/>
                <a:cs typeface="ヒラギノ角ゴ Pro W3"/>
              </a:rPr>
              <a:t>centros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dobe Fan Heiti Std B" pitchFamily="34" charset="-128"/>
                <a:cs typeface="ヒラギノ角ゴ Pro W3"/>
              </a:rPr>
              <a:t> e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dobe Fan Heiti Std B" pitchFamily="34" charset="-128"/>
                <a:cs typeface="ヒラギノ角ゴ Pro W3"/>
              </a:rPr>
              <a:t>institutos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dobe Fan Heiti Std B" pitchFamily="34" charset="-128"/>
                <a:cs typeface="ヒラギノ角ゴ Pro W3"/>
              </a:rPr>
              <a:t> de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dobe Fan Heiti Std B" pitchFamily="34" charset="-128"/>
                <a:cs typeface="ヒラギノ角ゴ Pro W3"/>
              </a:rPr>
              <a:t>investigación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dobe Fan Heiti Std B" pitchFamily="34" charset="-128"/>
                <a:cs typeface="ヒラギノ角ゴ Pro W3"/>
              </a:rPr>
              <a:t> </a:t>
            </a:r>
          </a:p>
          <a:p>
            <a:pPr marL="0" indent="0" eaLnBrk="1" hangingPunct="1">
              <a:buClr>
                <a:srgbClr val="C00000"/>
              </a:buClr>
              <a:defRPr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Adobe Fan Heiti Std B" pitchFamily="34" charset="-128"/>
              <a:cs typeface="ヒラギノ角ゴ Pro W3"/>
            </a:endParaRPr>
          </a:p>
          <a:p>
            <a:pPr marL="457200" indent="-457200"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dobe Fan Heiti Std B" pitchFamily="34" charset="-128"/>
              </a:rPr>
              <a:t>Inversión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dobe Fan Heiti Std B" pitchFamily="34" charset="-128"/>
              </a:rPr>
              <a:t> del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dobe Fan Heiti Std B" pitchFamily="34" charset="-128"/>
              </a:rPr>
              <a:t>estado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dobe Fan Heiti Std B" pitchFamily="34" charset="-128"/>
              </a:rPr>
              <a:t> en R&amp;D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dobe Fan Heiti Std B" pitchFamily="34" charset="-128"/>
              </a:rPr>
              <a:t>excede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dobe Fan Heiti Std B" pitchFamily="34" charset="-128"/>
              </a:rPr>
              <a:t> los $12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dobe Fan Heiti Std B" pitchFamily="34" charset="-128"/>
              </a:rPr>
              <a:t>billones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dobe Fan Heiti Std B" pitchFamily="34" charset="-128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dobe Fan Heiti Std B" pitchFamily="34" charset="-128"/>
              </a:rPr>
              <a:t>anuales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Adobe Fan Heiti Std B" pitchFamily="34" charset="-128"/>
            </a:endParaRPr>
          </a:p>
          <a:p>
            <a:pPr marL="0" indent="0" eaLnBrk="1" hangingPunct="1">
              <a:defRPr/>
            </a:pP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Adobe Fan Heiti Std B" pitchFamily="34" charset="-128"/>
              <a:cs typeface="ヒラギノ角ゴ Pro W3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-19050" y="4796135"/>
            <a:ext cx="9163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C40000"/>
                </a:solidFill>
                <a:latin typeface="+mj-lt"/>
                <a:ea typeface="Adobe Fan Heiti Std B" pitchFamily="34" charset="-128"/>
              </a:rPr>
              <a:t>JHU </a:t>
            </a:r>
            <a:r>
              <a:rPr lang="en-US" sz="2400" b="1" dirty="0" smtClean="0">
                <a:solidFill>
                  <a:srgbClr val="C40000"/>
                </a:solidFill>
                <a:latin typeface="+mj-lt"/>
                <a:ea typeface="Adobe Fan Heiti Std B" pitchFamily="34" charset="-128"/>
              </a:rPr>
              <a:t>y USM: </a:t>
            </a:r>
            <a:r>
              <a:rPr lang="en-US" sz="2400" b="1" dirty="0" err="1" smtClean="0">
                <a:solidFill>
                  <a:srgbClr val="C40000"/>
                </a:solidFill>
                <a:latin typeface="+mj-lt"/>
                <a:ea typeface="Adobe Fan Heiti Std B" pitchFamily="34" charset="-128"/>
              </a:rPr>
              <a:t>otros</a:t>
            </a:r>
            <a:r>
              <a:rPr lang="en-US" sz="2400" b="1" dirty="0" smtClean="0">
                <a:solidFill>
                  <a:srgbClr val="C40000"/>
                </a:solidFill>
                <a:latin typeface="+mj-lt"/>
                <a:ea typeface="Adobe Fan Heiti Std B" pitchFamily="34" charset="-128"/>
              </a:rPr>
              <a:t> $</a:t>
            </a:r>
            <a:r>
              <a:rPr lang="en-US" sz="2400" b="1" dirty="0">
                <a:solidFill>
                  <a:srgbClr val="C40000"/>
                </a:solidFill>
                <a:latin typeface="+mj-lt"/>
                <a:ea typeface="Adobe Fan Heiti Std B" pitchFamily="34" charset="-128"/>
              </a:rPr>
              <a:t>3.5 </a:t>
            </a:r>
            <a:r>
              <a:rPr lang="en-US" sz="2400" b="1" dirty="0" err="1" smtClean="0">
                <a:solidFill>
                  <a:srgbClr val="C40000"/>
                </a:solidFill>
                <a:latin typeface="+mj-lt"/>
                <a:ea typeface="Adobe Fan Heiti Std B" pitchFamily="34" charset="-128"/>
              </a:rPr>
              <a:t>billones</a:t>
            </a:r>
            <a:r>
              <a:rPr lang="en-US" sz="2400" b="1" dirty="0" smtClean="0">
                <a:solidFill>
                  <a:srgbClr val="C40000"/>
                </a:solidFill>
                <a:latin typeface="+mj-lt"/>
                <a:ea typeface="Adobe Fan Heiti Std B" pitchFamily="34" charset="-128"/>
              </a:rPr>
              <a:t> </a:t>
            </a:r>
            <a:r>
              <a:rPr lang="en-US" sz="2400" b="1" dirty="0" err="1" smtClean="0">
                <a:solidFill>
                  <a:srgbClr val="C40000"/>
                </a:solidFill>
                <a:latin typeface="+mj-lt"/>
                <a:ea typeface="Adobe Fan Heiti Std B" pitchFamily="34" charset="-128"/>
              </a:rPr>
              <a:t>anuales</a:t>
            </a:r>
            <a:r>
              <a:rPr lang="en-US" sz="2400" b="1" dirty="0" smtClean="0">
                <a:solidFill>
                  <a:srgbClr val="C40000"/>
                </a:solidFill>
                <a:latin typeface="+mj-lt"/>
                <a:ea typeface="Adobe Fan Heiti Std B" pitchFamily="34" charset="-128"/>
              </a:rPr>
              <a:t> en </a:t>
            </a:r>
            <a:r>
              <a:rPr lang="en-US" sz="2400" b="1" dirty="0">
                <a:solidFill>
                  <a:srgbClr val="C40000"/>
                </a:solidFill>
                <a:latin typeface="+mj-lt"/>
                <a:ea typeface="Adobe Fan Heiti Std B" pitchFamily="34" charset="-128"/>
              </a:rPr>
              <a:t>R&amp;D</a:t>
            </a:r>
          </a:p>
        </p:txBody>
      </p:sp>
      <p:pic>
        <p:nvPicPr>
          <p:cNvPr id="16" name="Picture 2" descr="http://www.marylandqdma.com/files/664px-Flag-map_of_Maryland.svg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280" y="905256"/>
            <a:ext cx="5777992" cy="303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751921" y="5404104"/>
            <a:ext cx="5640159" cy="1341437"/>
            <a:chOff x="1163866" y="4354514"/>
            <a:chExt cx="5640159" cy="1341437"/>
          </a:xfrm>
        </p:grpSpPr>
        <p:pic>
          <p:nvPicPr>
            <p:cNvPr id="18" name="Picture 3" descr="screenshot_06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375" y="4354514"/>
              <a:ext cx="1390650" cy="134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 descr="http://upload.wikimedia.org/wikipedia/en/4/42/Johns_Hopkins_University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866" y="4619536"/>
              <a:ext cx="3897336" cy="811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924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9" b="2775"/>
          <a:stretch/>
        </p:blipFill>
        <p:spPr>
          <a:xfrm>
            <a:off x="0" y="-9143"/>
            <a:ext cx="9144000" cy="68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5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bomgar.com/assets/images/logos/johns-hopkins-applied-physics-150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342" y="1800961"/>
            <a:ext cx="1372227" cy="75015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screenshot_0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" y="1110865"/>
            <a:ext cx="707393" cy="71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screenshot_0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097" y="1221558"/>
            <a:ext cx="1613891" cy="47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screenshot_09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790" y="1729808"/>
            <a:ext cx="2886892" cy="92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screenshot_10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872" y="3307917"/>
            <a:ext cx="1999618" cy="79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screenshot_1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06500"/>
            <a:ext cx="1462088" cy="753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screenshot_14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02139"/>
            <a:ext cx="31242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screenshot_16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319" y="4433142"/>
            <a:ext cx="196850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 descr="screenshot_18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498" y="1156945"/>
            <a:ext cx="1156740" cy="57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screenshot_21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825" y="3968005"/>
            <a:ext cx="10144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screenshot_2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930" y="3936254"/>
            <a:ext cx="1981200" cy="109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screenshot_23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1"/>
          <a:stretch>
            <a:fillRect/>
          </a:stretch>
        </p:blipFill>
        <p:spPr bwMode="auto">
          <a:xfrm>
            <a:off x="5835096" y="5969481"/>
            <a:ext cx="1890712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screenshot_31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225" y="5726594"/>
            <a:ext cx="989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2" descr="screenshot_03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/>
          <a:stretch>
            <a:fillRect/>
          </a:stretch>
        </p:blipFill>
        <p:spPr bwMode="auto">
          <a:xfrm>
            <a:off x="304800" y="6090131"/>
            <a:ext cx="1462088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3" descr="screenshot_06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336" y="5096354"/>
            <a:ext cx="1162050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screenshot_07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210" y="1132432"/>
            <a:ext cx="646414" cy="64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 descr="mg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038" y="2787625"/>
            <a:ext cx="864338" cy="84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8" descr="290px-USAMRIID_Logo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303" y="5990119"/>
            <a:ext cx="151765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0" descr="nbacc-for-web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583" y="5183666"/>
            <a:ext cx="26670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4" descr="tigr-the-institute-for-genomic-research-78449128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469" y="5047936"/>
            <a:ext cx="15621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6" descr="41798_101350477148_4607_n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1" b="33333"/>
          <a:stretch>
            <a:fillRect/>
          </a:stretch>
        </p:blipFill>
        <p:spPr bwMode="auto">
          <a:xfrm>
            <a:off x="3741368" y="6107594"/>
            <a:ext cx="18653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2" descr="logo_howard_hughes_medical_institut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272" y="5188429"/>
            <a:ext cx="124142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screenshot_270.jp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394" y="2837458"/>
            <a:ext cx="1400176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 descr="screenshot_271.jpg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96630"/>
            <a:ext cx="12668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new_logo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11" b="38889"/>
          <a:stretch>
            <a:fillRect/>
          </a:stretch>
        </p:blipFill>
        <p:spPr bwMode="auto">
          <a:xfrm>
            <a:off x="1682650" y="1934408"/>
            <a:ext cx="2609494" cy="65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608" y="3260125"/>
            <a:ext cx="3066344" cy="36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s://encrypted-tbn0.gstatic.com/images?q=tbn:ANd9GcSlpssYSG2os2l4npor_Vhz_g5ZaVHE4dOOpYHzncAE9_wyyUn-UQ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513" y="4234640"/>
            <a:ext cx="2128723" cy="7132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5606681" y="2641167"/>
            <a:ext cx="906974" cy="8243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pic>
        <p:nvPicPr>
          <p:cNvPr id="40" name="Picture 2" descr="http://upload.wikimedia.org/wikipedia/commons/c/c8/NIH_Master_Logo_Vertical_2Color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506" y="2913106"/>
            <a:ext cx="741186" cy="65200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upload.wikimedia.org/wikipedia/en/4/42/Johns_Hopkins_University_Logo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999" y="1221558"/>
            <a:ext cx="2267901" cy="47215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hQQEA8NERITEBQOEBYVERAWERgQDxAXFhQVHRYWFRIYGyYeFxkjGhcUHy8sIycpLCwsFx4xNTAqNiYrLCkBCQoKDgwOGg8PGiwlHyUqLy4pLCo0NCwwLi4rKjUvKi8pLTQ0KiwuKSw0LCovLCksMCwsLywsKSkpKSwtLCwsLP/AABEIAGsB1wMBIgACEQEDEQH/xAAbAAEAAgMBAQAAAAAAAAAAAAAABQYBAwQCB//EAEsQAAEDAgMEBgUHCAgGAwAAAAEAAgMEEQUSIQYxUZETIkFSYaEHFBVxgSMyYnSxsuEzNDVys8HC0SQlU3N1kqLwQ1SCo9LxFhdC/8QAGgEBAAMBAQEAAAAAAAAAAAAAAAECAwQFBv/EADYRAAIBAgMGBQIFAgcAAAAAAAABAgMRBCExEhMUQVFhBXGBobGRwSIzUrLwFTIkNEJictHh/9oADAMBAAIRAxEAPwD7iiIgCIiAIiIAiIgCIiAIiIAiIgCIiAIiIAiIgCIiAIiIAiIgCIiAIiIAiIgCIiAIiIAiIgCIiAIiIAiIgCIiAIiIAiIgCIiAIiIAiIgCIiAIiIAiIgCIiAIiIAiIgCIiAIiIAiIgCIiAIiIAiIgCIiAIiIAiIgCLBcOIXkzN7w5hRtJE2Z7RazUN7w5rz623vBV3kFzROy+huRaDWs4+RXk17fHkq76mv9SJ2JdDpRcvtFvjy/FeTiQ4HyVXiKX6id3LodiLiOJfRPNeTif0fP8ABV4ql1J3U+h3oo84ke6Fg4i7gPP+arxlLqTuZkiijDXu8OSwa5/HyCrxtPuTuJEoiiTWP732LBqXd4qvHQ6MncS6kuihjM7vHmVgvPE81V45fpJ4d9SaWC4KFWFDx/8At9yeH7kyZhxHMLBqW94c1Doq8dLoTw66ksatneCwa1nHyKikVeOn0RO4iSZr2ePJYOIt8eX4qNRV42p2J3ESQOJDgfJYOJDunmuBFXi6vUncwJmJ+ZodxC9rTRnqN9371uXrwd4p9jikrNoIiK5AREQBERAEUDtzislLQT1ELsr2ZMrrBwGaRgOh03EqNw3bJxwiSvk/LQMeyQZbfLNOVoLey5LDb6Si50wwtSdNVI6OWz6lwRVT0c45NV0sklS7NIyofGeoGWDWsNi0Aa3JU5j2I+rU1RU/2MTnDxIaco+JsFJWpQlCrunrex3oqf6Odo5qqOeOqN5oXsPzQzqSRhzNGgDvH4hWLHal0VLUzMNnRQSPYbXs5rHEGx36hRcVaEqdXdPX2zO5F8+wt2LT0sdbHVwu6SPO2B1O1ubf1S8DebeHwVm2Wx/1+jbUAdG85mPG8Me3Q2B3jcdeKXNKuFlTTe0nZ2dr5PvkujJtFWNhcclnjqKepN6ijndHKbBuYEktcANLbwP1V5osbmqMVngidamoog2YZQc8zr2Ada4tqNO4eKXKyws4ynF2/Crt8u1vO6sWA17fHkse0W8Dy/FUbbHEpIZqVsbsolqWsfpe7STca7l3ZzxPNfN1/FqtLVLO/s7HasAtlSvqWk4kOB8lj2l9E81V854nmqxtPtLLBPGyN3UjYJJ9L9UyBu87vh3lWh4rWxE9iCz/AJ2NKfhym9lH004l9Hz/AAWPaR7oVaEh4nmqzjO0csFdDFm+RLWGQWGmZ7m5s28WOVUo+KVq8nGOtr/T0Jp+Hqbsj6T7RdwHn/NYOIP8OSo20OKSQmlDHEdLUsY/tu07xruXdiRlMTuik6N41DiM4Ft+niNFX+p1LRb0l3788ieBVk8sy1evP4+QXk1b+8eQXzTCaqvngbVMqGHNe0TogL5SRbMONlOYDjRqoRLq1wJa9tz1XDf8Nx+KvXxlWkm272dnZvJ98kXn4fsXzWWTLcal3eK8mZ3edzKg854nmozaTHvU6aWpN3FgAY256znGzR7rnkCuWHiMqklCKbby1MXh1FXZbi88TzWF8wqJMUghNe+ojkyN6SWj6INaGb3Bsg1zAfYdT223DsRE8UU7CcszGuGuoDhuPiNy0rYrdraykr2unz6aIrCntO2hYbIvluA1eI1sckzK1kQbM+MNNO1x6pGtx71ZsFp6qPP61UNqL2yZY+iy773tvvpyVq9dUbptXXJN3/bb3EIuel7fzuWxFDZzxPNQ+1WPmjpzM0Z5HubHCy5s57t1/DQn4W7Vz08c6k1CMc33NJUdlXbLii+Y1tRiVFH69LUMqWMsZ6YRhmRpIByPGpIv/wC1cqapEjWSNcS2RrXNN94cAQeRWtbFbtKSSknldPmuWiKQp7Tto+5OIvleB12I1rZ5Y6yOMRVD4wx0AdfLYjrAbrOA+Cm9ldoZZzUU9QAyejeGyZScjwb5XNvuvY+XGw1rVHTTeTtqk9L+aXsVglJrvoXlF8yhra+pq6+KGqZCykmDWtdA2S4cDbXf2eakNncfnNRPh1Xl6aFge2VlwyVhtrlO46jz001VKjhFvJtJNpPNJ+i6rQRSbL6ioGP41UPqosNo3iOR0ZlmncM4hZews06Ek/aONxqoMUqqWrioqyVtQyqa7oJwzo3B7Rcsc0abvtHwqqzcNqyva9r5266W972Dir29Ln0RFRtucZlpaQzQvyP6WNoJAcLONjodFGYpU4lRRmrfURVUcVjLF0XROLbgEtcO0X/AqaVZ1IqWSu7JN6telufNiUdltZ5an0xFVKqaWopmSUswhdK1j2SOZ0gykA2LeNiqqysxI1zsO9dju2AS9J6u3KQSBly8dVFGvvE9E1qm3y8kyZx2bau/86n1VFVWOmipHmWUSyxxSOMgbkaSA4t6m7QWHwWjZDFJKiip6iV2Z8jSXEDKDZ7huGg0AWLxdoOaV0nbXz7aZFlSzS7XLiio2x+My1DKp0r8xirJY2WAbZrcthpv3lRlHtbN7XmopHXhLjHF1QMr8gc0ZhqbgPGq33k3KcVHOKu8/jIpZWTvqfTEVFxLGpWYlQ0rX2jnildI2wJJa11utvG4bl24+ypdGDTTtgLMznl0fS5wG6AA7tVlxVnBSSW0r3v3azy7Ft3rbkW1F872HrqypjjrJ6hr45GvtCIgxwcHWBzj3HmpTGaSske001UyBobZzXQiUl1zrc7tLD4K08SoVXSk1lq7u1+ml/YhQbjtK/8APUuCL5Xs1WYjWRmcVkbAyZzC007STltc3HG6nNs8Snp4G1UDtIJWOmZYEvivZwBO7s3dhKvOq41VRybbtq8n3y5kJXjt52/ncvCKr1mNMjpn1ua8bYukBv8AOBF2geJuB8Vy7JVM8lJFNUuzSSgv3BuVrjdgsPCx+Kw4t7t1HHJO2vP6cuZpultbN+59HoT1B8ftK3rhwY/IsXcvrMNLaowl2XweTUVptdwiItzMIiIAiIgKj6VXf1XUDi+If91p/coCrweT2nHQAf0etkhrZB2fIsIkafBzwwn3tU16Wnf1a8d6aMf6r/uVtbStzMkLRnYwsDu0NcWlwHgSxvJVtdnq0q7oYeL6uf1tGz9GVH0Yn5PEG8MSm8wxbPSbKXU0NE351fVRRW7cua5PMN5rV6NzZ+Kt4YjL7v8Aei5tpaBuIYvT0Ly7o6WmfLJldkcHPIA6w3HSM/FORpZca5vSP4vorr3sdMbBS441gFmV9EAB2Z4NByY3zVi2n/Ma36rN+ycqNtRsvFhho8RgMp6Crj6TPIZOo6+a19263xV42mP9Brfqs37JyIyrKLlSnF3WSvpnF+vKxRcA9ILaagpaVtNUPm6MMh+TAhmffTK/NdwuRuCtmwWBPo6KOGX8o9zpJBe+Vzz8247QAL+N1X48BNXgNKGfloImywEfOD2EmwPiLj324K1bJY6K2khqdMzm2kHde3Rwt2a6jwIRGmMcdiW7Vvxva81e3o8/Uq+2FUcLrm4qxuaOqhdFM0buka28Tj77NHua5TmwODGmo2Ok1mqSZ5yfnF0mtj4gW+N1welgf1ePrEX2lXNTzMa1VvCw6t2b6qOn7vZHzT0gj+kUP11n2lSqi/SKbVFFfS1YzXs7V3+ts77P84/mvh/EYu6t1l+49aGdCn5fc2qoxUnrRxaS183yMZ/u230/6gwqy19WIoZJuyONzhwNhp52VawDZKKSnillMmeVud2WQtGpNtB4WWWEcadOVSTtmksr87vmuiN6Voxcm7aL7/Ym9mqzpaSCTtyBrvezqn7PNQ+L0XT174D/AMTD3AeBz3afg4Aro2SHROrKL+wnuy+/I8afYOa9O/SzfqR++tUt1iKjh+lteuaLr8NSTXRtfKI6trjNBhj3fOFXG2Qdoew2dflf4q3zfNd+qfsKpGMs6Ksjgt1ZayGoZwBccsg/zWKutQ8BjySAMp1JsNypjIpRp7Oju16u9vTQrWSSjbnf3IbYj8xh97/vuWvZIWkxBo3Nq3WHvv8AyC87IV0cdBE572tDc5N3AEdd3ZvXrYxhMc9SRb1qdz2j6PYeZPJaYhNcQ3o5WXntX+C1RW3j7/csSqHpJd8hSM7H10QPC1n71b1VvSPTOdRdK0XNLPHMR4NJB5Zr/ArkwDSxML9Tza/5bJ/FheCoB7YZPuOUN6O3Xw2kv3XDlK9bcd2jhbQTVLZGkSQu6PrAlzntIa23G514WPBbtjqAwUNJC4Wc2MFw3EFxLiD4jNZWcXDCNSVvxr2Tv8oi6dXLp9yo7G4tUxQSshonVLfWpT0gnZGLki7crhfTTmr1hVXJLGHzQmnfcgxF4kIAOhzDTVV/0a/mk31yb+FWxaeJVIutOKgk7653+bexXDxewnf0CqO3JvPhDDudXtJHuLLfeKtyqXpDYWR0lYBcUdXHI+2pDSRc8w3mscB/mIrzX1TSL1/y2TO07b0NYD/y0v3CtWxj70FET/YsHLT9y49ssbibh8zmva81EZZCGuDjIZNOqBv0JKltn6IwUtNA7fFCxrveAM3ndWknHCWlzn8LP5Iverl0+5Rdj9p20rKqMwVMxdWSuBih6RmoaLF1xY6eYVh2Ow+XPWV87DC6tkBbEfnsYwHLm4HXy8Vo9Gn5Cs+vy/djVuXRjq6jUqQjGzdru/r6FKMG4xk3pofP8N2hbSV+LB0NRN0lQ23QxdKG2Dvnai2/yKlNmqaWetqMVlidA18TYYI3i0paCCXOb2bvPwufWyX59jP1mP7r1a0xldQlKMY5uMU322VoiKMHJJt5JvL1Kjg5vjWJE/8A5p4QPdlYVnbg2nwhw3ivaL+/LdeBKKbGpDIQ1tfSt6Nx0aXxloy3PbZp5jim0czajEMMpIyHmCV081jfI1oGW9t17HmOK1inv4T5bv4hZ++RV/2SXPa+5s9JptQHwni+8o7HNrDXRvw2mp5xNUNselYIhGy4zPPWJt2fH4KR9Jn5gf7+L7yxtzTuhdT4tELvo32lA3vhcbOB91z/AJiexThNjd0lJXe1LZ6XsrX83YirfalZ5WV/LMsmG0YhhhgBuIY2svxytAv5Ksw/p+X/AA8ffYrVTVDZGMlYczZGhzXcQRcHkqrD+n5f8PH32LhwzbdVy12X8o3qW/DbqiyYt+b1H9xJ9xyiPR9+jaP9R37R6msQiL4ZmDe+J7R7y0gfaq56PsSjGHQhz2tNPnbKHODTHZ7j1r7tCCognLCyS/VH4kJO1VX6P5Rj0e/k67/EJv4FBV1I58+Nyx/lKSenqIv1omvJHxbmCnfRx1qeplscs1bM9h7zTlF+YI+CbNC+I4yDqDJDcdh6j16Mqm7r15rkl+6ORhs7UILz+Gc9XWNmxTCJ2fNlpZXt9zmOKt1X+Tk/Ud90r5vgzTFitJQuv/QnVLGHjE9hfH5OK+jV8rWxvzODbsda5Av1TxXNj6ahOlGOa2cvLadvY0oSupN9fsiA9G36Mpv+v9q9WcfvVW9G0rfZ1MzMMwD+rcZvyjuzerSP3rlxy/xNT/k/k1o/lx8kVH0Zfmcv1uX+BWmpp2yMfE8XbI0tcOIcLEclVvRl+Zy/W5f4FblbHtrFTa6laH5SPl9MyWUw7OvuRT1TjM/sdTss5g+Ob7i+ntFgANANw7AqhQfp2r+pM+2FWPE8XjphGZXFvSyNjZZpddzr2Gm7ct8dKVWUIxWq2rLm5Zt/zoUoJRTbfO3otC6YIfkW/wC+wLvUdgh+SHw+xQtRtdLFHNI+JpdFUsYYG5unZGXuzEtI656Npe0t0edBuufsME74eHkjya35kvMtaKO2exJ1RTRTyNEb35g9gOYMc17mkX7bFqkV1mIREQBERAcWLYPFVR9DOwSMzB2UkjUbjdpBXaiITtNq18jiw/Boqd0zomBhqJDJKQSc7je51Om87liDBYmVEtY1lpZ2tbI/MTmDbW0JsNw3cF3IhbeTd3d56nJiuFR1UTqeZueN9szblt8rgRqCCNQFskomOiNORdjoywtudWltiL3vu0W9EI25Wtfuc9DQMgjZBE3IyMWY25Nh7zqtWGYNFTdIIWCPppDI+xPWc7edTp8NF2og25Z5669/M48UwiKqZ0M7BIzMHZSSNW7jcEFdiIhG02rXyKvtFs/FVPtM3OGm4Bvobb9COKh//r6k/sm/6v8AyVrrfnu+H2LQvnasLVJWbWb0bXPzPXpYirGCUZNIiptnY3xeru1jLQ3LqNBawuDfsC3RYQ1jWsabBjQALbgBYLvRcjw1JqzXuyd9PS5FR7OxtlfUDR8gAc7XUC1tL27AvX/x+PpfWP8AiBmTP25b3ta9t6k0U8PT6cravTproN/U6kTV7NRSujkkGZ0Rux1iC03B7DxAXuswBkzDFJ12utdpFgbG43HipNE4emrZaaZvLyzG/qZZlcZsDSA36JunG5HIusVLNwsAAA2AFgA0AD3BdqK06EKn9935tv7kyxFSWsrnH7N+l5LDsLBBBNwRYggEEHeCF2os+Eo/p+Su9n1KtT+jShjlE7YGhwNx84sB4hhdl8tFO+zR3jyXYi0qUYVc53fm2/uVjJx0InD9moqdpjhGRrnl5AubudvOpPALq9mjvHkuxFSWGpSd5K782SqkkrI4/Zo7x5LzNhDXtcx3Wa4EOaWgtcDvBB3hdyzlULCUeUfkney6lWofRvRQSieOEB7TdpJc4NPFrXOIB+xTns0d48l3CM8DyK9dA7unktp4ZVXeab822UjU2dMiFw7ZmKnD2wjoxI8vcBc3cbXOpPALq9mjvHkpEUr+6V69Tf3fMKHgYzd3Bt+oVe2VyDpdmoonzSsGV1Q4Oldrd5F7E3Pidy6fZo7x5KUFC/gOa9DD3eHP8FZ+HKTu4P3IWItoyuYrspBVM6KdokaDcXFi08Q4G4+C1YPsXT0gcKdgjz/Odq5x8C5xJt4K0+zncR5rIw094clqsBLY3ai9npd2+lym/jfavmV7EdmoqhnRTDpGZg7KbgXG46ELbUYKyRj4nnM2Rpa5ttCHCxHJTww36Xl+KyMNHePJQvC3ZLZ00z/9J4ldSu0OARwxshj6jIxZrd9h7ybrwNmYhOau3yro+jMmty24NrXt2DsVnGGt4ny/ksjDm+PNX/pWbdtdc3n5leKRA+zR3jyUHXejainkM0kIL3G7iC5gceJDXAE/ar4KBnA8ysiiZ3fMq9Pwt03eGXk2iJYpS1z+hWqfBWRtbGyzGsFmta0BrRwAC1U2zUUckszBlfUEGV2t3loIF7m2lzuVsFK3uhZFO3ujkEXhEc++ubz8yOLKa/ZOA1DawtHTNblEmuYCxFrXtuJG5MV2Rgqw1s7OlDCS0G4sSLE6EdiugiHAclkNWi8KimpbWa01y8syrxWVrFEwzYKlppOmgiEb8pbmGYmxtcak8ApYYT+t/lVmRTPwmnUd5tt97/8AYWLlFWirFRw3ZJlOwxwsdG1zi4gAm7ja51PgF1jBD9LkFY0UvwihJ3ldshYuayRU49jWCd1UGWlewMdJfUtFrC17dg7Oxeq7Yxk4YJW5+ieHsubZXN3HQq1IrrwqgmpZ3WmZHFTtbI5MPpTG3KfCy5afZqFjswDyc7XjNI92XIXljW3OjAZHkDd1vcpVF6FOmqcVCOiOeUnJ3Zoo6NsTejYLNzONr31c4udv8XFb0RaFQiIgCIiAIiIAiIgCIiAIiIAiIgI6shJfcAnQdi0ild3SpdFxSwcZScm2bqs0rEUKJ/DzCyKF/Ac1KInBU+rG/kRow93hz/BZ9mu4jzUiitwdIjfSOAYae8OSyMM+l5fiu5FbhKXQjfT6nEMNHePJehhzeJ8v5LrRTw1L9JG9n1OX2e3x5r0KBnDzK6EVlQp/pRG8l1NHqTO75lehSt7oW1FbdQXJEbUuprEDe6OQXoRjgOS9IrbKXIi7MWWURWICIiAIiIAiIgCIiAIiIAiIgCIiAIiIAiIgCIiAIiIAiIgCIiAIiIAiIgCIiAIiIAiIgCIiAIiIAiIgCIiAIiIAiIgCIiAIiIAiIgCIiAIiIAiIgCIiAIiIAiIgCIiAIiIAiIgCIiAIiIAiIgCIiAIiIAiIgCIiAIiIAi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j-lt"/>
            </a:endParaRPr>
          </a:p>
        </p:txBody>
      </p:sp>
      <p:pic>
        <p:nvPicPr>
          <p:cNvPr id="37" name="Picture 2" descr="http://ih.constantcontact.com/fs061/1101128334983/img/489.gif?a=1113362355502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31" y="1102653"/>
            <a:ext cx="684900" cy="68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ggchamber.org/wp-content/themes/encompass/images/layout/logo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669" y="1067797"/>
            <a:ext cx="718770" cy="74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63B7A"/>
                </a:solidFill>
                <a:ea typeface="Adobe Heiti Std R" pitchFamily="34" charset="-128"/>
              </a:rPr>
              <a:t>Cluster</a:t>
            </a:r>
            <a:r>
              <a:rPr lang="en-US" dirty="0" smtClean="0">
                <a:solidFill>
                  <a:srgbClr val="C00000"/>
                </a:solidFill>
                <a:ea typeface="Adobe Heiti Std R" pitchFamily="34" charset="-128"/>
              </a:rPr>
              <a:t> </a:t>
            </a:r>
            <a:r>
              <a:rPr lang="en-US" dirty="0" smtClean="0">
                <a:solidFill>
                  <a:srgbClr val="263B7A"/>
                </a:solidFill>
                <a:ea typeface="Adobe Heiti Std R" pitchFamily="34" charset="-128"/>
              </a:rPr>
              <a:t>regional de </a:t>
            </a:r>
            <a:r>
              <a:rPr lang="en-US" dirty="0" err="1" smtClean="0">
                <a:solidFill>
                  <a:srgbClr val="263B7A"/>
                </a:solidFill>
                <a:ea typeface="Adobe Heiti Std R" pitchFamily="34" charset="-128"/>
              </a:rPr>
              <a:t>innovación</a:t>
            </a:r>
            <a:r>
              <a:rPr lang="en-US" dirty="0" smtClean="0">
                <a:solidFill>
                  <a:srgbClr val="263B7A"/>
                </a:solidFill>
                <a:ea typeface="Adobe Heiti Std R" pitchFamily="34" charset="-128"/>
              </a:rPr>
              <a:t> en </a:t>
            </a:r>
            <a:r>
              <a:rPr lang="en-US" dirty="0" err="1" smtClean="0">
                <a:solidFill>
                  <a:srgbClr val="263B7A"/>
                </a:solidFill>
                <a:ea typeface="Adobe Heiti Std R" pitchFamily="34" charset="-128"/>
              </a:rPr>
              <a:t>salud</a:t>
            </a:r>
            <a:endParaRPr lang="en-US" dirty="0"/>
          </a:p>
        </p:txBody>
      </p:sp>
      <p:pic>
        <p:nvPicPr>
          <p:cNvPr id="5" name="Picture 2" descr="National Institute of Neurological Disorders and Stroke Logo"/>
          <p:cNvPicPr>
            <a:picLocks noChangeAspect="1" noChangeArrowheads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96"/>
          <a:stretch/>
        </p:blipFill>
        <p:spPr bwMode="auto">
          <a:xfrm>
            <a:off x="285283" y="2675054"/>
            <a:ext cx="3203083" cy="49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me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384" y="2719465"/>
            <a:ext cx="1849143" cy="43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9" y="1823748"/>
            <a:ext cx="956686" cy="76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7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109728" y="210312"/>
            <a:ext cx="4623816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rgbClr val="263B7A"/>
                </a:solidFill>
                <a:latin typeface="+mj-lt"/>
              </a:rPr>
              <a:t>Desafios</a:t>
            </a:r>
            <a:endParaRPr lang="en-US" dirty="0" smtClean="0">
              <a:solidFill>
                <a:srgbClr val="263B7A"/>
              </a:solidFill>
              <a:latin typeface="+mj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568173"/>
              </p:ext>
            </p:extLst>
          </p:nvPr>
        </p:nvGraphicFramePr>
        <p:xfrm>
          <a:off x="402336" y="1380744"/>
          <a:ext cx="4038600" cy="4123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86" name="Title 1"/>
          <p:cNvSpPr txBox="1">
            <a:spLocks/>
          </p:cNvSpPr>
          <p:nvPr/>
        </p:nvSpPr>
        <p:spPr bwMode="auto">
          <a:xfrm>
            <a:off x="4779409" y="210312"/>
            <a:ext cx="388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+mj-lt"/>
                <a:ea typeface="Adobe Fan Heiti Std B" pitchFamily="34" charset="-128"/>
              </a:rPr>
              <a:t>Solución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ea typeface="Adobe Fan Heiti Std B" pitchFamily="34" charset="-128"/>
              </a:rPr>
              <a:t> BHI</a:t>
            </a:r>
            <a:endParaRPr lang="en-US" sz="2800" b="1" dirty="0">
              <a:solidFill>
                <a:srgbClr val="C00000"/>
              </a:solidFill>
              <a:latin typeface="+mj-lt"/>
              <a:ea typeface="Adobe Fan Heiti Std B" pitchFamily="3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56558" y="1384946"/>
            <a:ext cx="3931900" cy="4115537"/>
            <a:chOff x="4756558" y="1384946"/>
            <a:chExt cx="3931900" cy="4115537"/>
          </a:xfrm>
        </p:grpSpPr>
        <p:sp>
          <p:nvSpPr>
            <p:cNvPr id="4" name="Freeform 3"/>
            <p:cNvSpPr/>
            <p:nvPr/>
          </p:nvSpPr>
          <p:spPr>
            <a:xfrm>
              <a:off x="4756558" y="1384946"/>
              <a:ext cx="3931900" cy="914404"/>
            </a:xfrm>
            <a:custGeom>
              <a:avLst/>
              <a:gdLst>
                <a:gd name="connsiteX0" fmla="*/ 0 w 3931900"/>
                <a:gd name="connsiteY0" fmla="*/ 152404 h 914404"/>
                <a:gd name="connsiteX1" fmla="*/ 152404 w 3931900"/>
                <a:gd name="connsiteY1" fmla="*/ 0 h 914404"/>
                <a:gd name="connsiteX2" fmla="*/ 3779496 w 3931900"/>
                <a:gd name="connsiteY2" fmla="*/ 0 h 914404"/>
                <a:gd name="connsiteX3" fmla="*/ 3931900 w 3931900"/>
                <a:gd name="connsiteY3" fmla="*/ 152404 h 914404"/>
                <a:gd name="connsiteX4" fmla="*/ 3931900 w 3931900"/>
                <a:gd name="connsiteY4" fmla="*/ 762000 h 914404"/>
                <a:gd name="connsiteX5" fmla="*/ 3779496 w 3931900"/>
                <a:gd name="connsiteY5" fmla="*/ 914404 h 914404"/>
                <a:gd name="connsiteX6" fmla="*/ 152404 w 3931900"/>
                <a:gd name="connsiteY6" fmla="*/ 914404 h 914404"/>
                <a:gd name="connsiteX7" fmla="*/ 0 w 3931900"/>
                <a:gd name="connsiteY7" fmla="*/ 762000 h 914404"/>
                <a:gd name="connsiteX8" fmla="*/ 0 w 3931900"/>
                <a:gd name="connsiteY8" fmla="*/ 152404 h 914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1900" h="914404">
                  <a:moveTo>
                    <a:pt x="0" y="152404"/>
                  </a:moveTo>
                  <a:cubicBezTo>
                    <a:pt x="0" y="68234"/>
                    <a:pt x="68234" y="0"/>
                    <a:pt x="152404" y="0"/>
                  </a:cubicBezTo>
                  <a:lnTo>
                    <a:pt x="3779496" y="0"/>
                  </a:lnTo>
                  <a:cubicBezTo>
                    <a:pt x="3863666" y="0"/>
                    <a:pt x="3931900" y="68234"/>
                    <a:pt x="3931900" y="152404"/>
                  </a:cubicBezTo>
                  <a:lnTo>
                    <a:pt x="3931900" y="762000"/>
                  </a:lnTo>
                  <a:cubicBezTo>
                    <a:pt x="3931900" y="846170"/>
                    <a:pt x="3863666" y="914404"/>
                    <a:pt x="3779496" y="914404"/>
                  </a:cubicBezTo>
                  <a:lnTo>
                    <a:pt x="152404" y="914404"/>
                  </a:lnTo>
                  <a:cubicBezTo>
                    <a:pt x="68234" y="914404"/>
                    <a:pt x="0" y="846170"/>
                    <a:pt x="0" y="762000"/>
                  </a:cubicBezTo>
                  <a:lnTo>
                    <a:pt x="0" y="152404"/>
                  </a:lnTo>
                  <a:close/>
                </a:path>
              </a:pathLst>
            </a:custGeom>
            <a:solidFill>
              <a:srgbClr val="C0000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4648" tIns="124648" rIns="124648" bIns="124648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err="1" smtClean="0"/>
                <a:t>Conectar</a:t>
              </a:r>
              <a:r>
                <a:rPr lang="en-US" sz="2100" kern="1200" dirty="0" smtClean="0"/>
                <a:t> </a:t>
              </a:r>
              <a:r>
                <a:rPr lang="en-US" sz="2100" kern="1200" dirty="0" err="1" smtClean="0"/>
                <a:t>centros</a:t>
              </a:r>
              <a:r>
                <a:rPr lang="en-US" sz="2100" kern="1200" dirty="0" smtClean="0"/>
                <a:t> de </a:t>
              </a:r>
              <a:r>
                <a:rPr lang="en-US" sz="2100" kern="1200" dirty="0" err="1" smtClean="0"/>
                <a:t>innovación</a:t>
              </a:r>
              <a:r>
                <a:rPr lang="en-US" sz="2100" kern="1200" dirty="0" smtClean="0"/>
                <a:t> </a:t>
              </a:r>
              <a:r>
                <a:rPr lang="en-US" sz="2100" kern="1200" dirty="0" err="1" smtClean="0"/>
                <a:t>regionales</a:t>
              </a:r>
              <a:endParaRPr lang="en-US" sz="2100" kern="1200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4756558" y="2451991"/>
              <a:ext cx="3931900" cy="914404"/>
            </a:xfrm>
            <a:custGeom>
              <a:avLst/>
              <a:gdLst>
                <a:gd name="connsiteX0" fmla="*/ 0 w 3931900"/>
                <a:gd name="connsiteY0" fmla="*/ 152404 h 914404"/>
                <a:gd name="connsiteX1" fmla="*/ 152404 w 3931900"/>
                <a:gd name="connsiteY1" fmla="*/ 0 h 914404"/>
                <a:gd name="connsiteX2" fmla="*/ 3779496 w 3931900"/>
                <a:gd name="connsiteY2" fmla="*/ 0 h 914404"/>
                <a:gd name="connsiteX3" fmla="*/ 3931900 w 3931900"/>
                <a:gd name="connsiteY3" fmla="*/ 152404 h 914404"/>
                <a:gd name="connsiteX4" fmla="*/ 3931900 w 3931900"/>
                <a:gd name="connsiteY4" fmla="*/ 762000 h 914404"/>
                <a:gd name="connsiteX5" fmla="*/ 3779496 w 3931900"/>
                <a:gd name="connsiteY5" fmla="*/ 914404 h 914404"/>
                <a:gd name="connsiteX6" fmla="*/ 152404 w 3931900"/>
                <a:gd name="connsiteY6" fmla="*/ 914404 h 914404"/>
                <a:gd name="connsiteX7" fmla="*/ 0 w 3931900"/>
                <a:gd name="connsiteY7" fmla="*/ 762000 h 914404"/>
                <a:gd name="connsiteX8" fmla="*/ 0 w 3931900"/>
                <a:gd name="connsiteY8" fmla="*/ 152404 h 914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1900" h="914404">
                  <a:moveTo>
                    <a:pt x="0" y="152404"/>
                  </a:moveTo>
                  <a:cubicBezTo>
                    <a:pt x="0" y="68234"/>
                    <a:pt x="68234" y="0"/>
                    <a:pt x="152404" y="0"/>
                  </a:cubicBezTo>
                  <a:lnTo>
                    <a:pt x="3779496" y="0"/>
                  </a:lnTo>
                  <a:cubicBezTo>
                    <a:pt x="3863666" y="0"/>
                    <a:pt x="3931900" y="68234"/>
                    <a:pt x="3931900" y="152404"/>
                  </a:cubicBezTo>
                  <a:lnTo>
                    <a:pt x="3931900" y="762000"/>
                  </a:lnTo>
                  <a:cubicBezTo>
                    <a:pt x="3931900" y="846170"/>
                    <a:pt x="3863666" y="914404"/>
                    <a:pt x="3779496" y="914404"/>
                  </a:cubicBezTo>
                  <a:lnTo>
                    <a:pt x="152404" y="914404"/>
                  </a:lnTo>
                  <a:cubicBezTo>
                    <a:pt x="68234" y="914404"/>
                    <a:pt x="0" y="846170"/>
                    <a:pt x="0" y="762000"/>
                  </a:cubicBezTo>
                  <a:lnTo>
                    <a:pt x="0" y="152404"/>
                  </a:lnTo>
                  <a:close/>
                </a:path>
              </a:pathLst>
            </a:custGeom>
            <a:solidFill>
              <a:srgbClr val="C0000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4648" tIns="124648" rIns="124648" bIns="124648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err="1" smtClean="0"/>
                <a:t>Desarrollar</a:t>
              </a:r>
              <a:r>
                <a:rPr lang="en-US" sz="2100" kern="1200" dirty="0" smtClean="0"/>
                <a:t> </a:t>
              </a:r>
              <a:r>
                <a:rPr lang="en-US" sz="2100" kern="1200" dirty="0" err="1" smtClean="0"/>
                <a:t>una</a:t>
              </a:r>
              <a:r>
                <a:rPr lang="en-US" sz="2100" kern="1200" dirty="0" smtClean="0"/>
                <a:t> </a:t>
              </a:r>
              <a:r>
                <a:rPr lang="en-US" sz="2100" kern="1200" dirty="0" err="1" smtClean="0"/>
                <a:t>plataforma</a:t>
              </a:r>
              <a:r>
                <a:rPr lang="en-US" sz="2100" kern="1200" dirty="0" smtClean="0"/>
                <a:t> con </a:t>
              </a:r>
              <a:r>
                <a:rPr lang="en-US" sz="2100" kern="1200" dirty="0" err="1" smtClean="0"/>
                <a:t>talento</a:t>
              </a:r>
              <a:r>
                <a:rPr lang="en-US" sz="2100" kern="1200" dirty="0" smtClean="0"/>
                <a:t> </a:t>
              </a:r>
              <a:r>
                <a:rPr lang="en-US" sz="2100" kern="1200" dirty="0" err="1" smtClean="0"/>
                <a:t>emprendedor</a:t>
              </a:r>
              <a:endParaRPr lang="en-US" sz="21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4756558" y="3519035"/>
              <a:ext cx="3931900" cy="914404"/>
            </a:xfrm>
            <a:custGeom>
              <a:avLst/>
              <a:gdLst>
                <a:gd name="connsiteX0" fmla="*/ 0 w 3931900"/>
                <a:gd name="connsiteY0" fmla="*/ 152404 h 914404"/>
                <a:gd name="connsiteX1" fmla="*/ 152404 w 3931900"/>
                <a:gd name="connsiteY1" fmla="*/ 0 h 914404"/>
                <a:gd name="connsiteX2" fmla="*/ 3779496 w 3931900"/>
                <a:gd name="connsiteY2" fmla="*/ 0 h 914404"/>
                <a:gd name="connsiteX3" fmla="*/ 3931900 w 3931900"/>
                <a:gd name="connsiteY3" fmla="*/ 152404 h 914404"/>
                <a:gd name="connsiteX4" fmla="*/ 3931900 w 3931900"/>
                <a:gd name="connsiteY4" fmla="*/ 762000 h 914404"/>
                <a:gd name="connsiteX5" fmla="*/ 3779496 w 3931900"/>
                <a:gd name="connsiteY5" fmla="*/ 914404 h 914404"/>
                <a:gd name="connsiteX6" fmla="*/ 152404 w 3931900"/>
                <a:gd name="connsiteY6" fmla="*/ 914404 h 914404"/>
                <a:gd name="connsiteX7" fmla="*/ 0 w 3931900"/>
                <a:gd name="connsiteY7" fmla="*/ 762000 h 914404"/>
                <a:gd name="connsiteX8" fmla="*/ 0 w 3931900"/>
                <a:gd name="connsiteY8" fmla="*/ 152404 h 914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1900" h="914404">
                  <a:moveTo>
                    <a:pt x="0" y="152404"/>
                  </a:moveTo>
                  <a:cubicBezTo>
                    <a:pt x="0" y="68234"/>
                    <a:pt x="68234" y="0"/>
                    <a:pt x="152404" y="0"/>
                  </a:cubicBezTo>
                  <a:lnTo>
                    <a:pt x="3779496" y="0"/>
                  </a:lnTo>
                  <a:cubicBezTo>
                    <a:pt x="3863666" y="0"/>
                    <a:pt x="3931900" y="68234"/>
                    <a:pt x="3931900" y="152404"/>
                  </a:cubicBezTo>
                  <a:lnTo>
                    <a:pt x="3931900" y="762000"/>
                  </a:lnTo>
                  <a:cubicBezTo>
                    <a:pt x="3931900" y="846170"/>
                    <a:pt x="3863666" y="914404"/>
                    <a:pt x="3779496" y="914404"/>
                  </a:cubicBezTo>
                  <a:lnTo>
                    <a:pt x="152404" y="914404"/>
                  </a:lnTo>
                  <a:cubicBezTo>
                    <a:pt x="68234" y="914404"/>
                    <a:pt x="0" y="846170"/>
                    <a:pt x="0" y="762000"/>
                  </a:cubicBezTo>
                  <a:lnTo>
                    <a:pt x="0" y="152404"/>
                  </a:lnTo>
                  <a:close/>
                </a:path>
              </a:pathLst>
            </a:custGeom>
            <a:solidFill>
              <a:srgbClr val="C0000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4648" tIns="124648" rIns="124648" bIns="124648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err="1" smtClean="0"/>
                <a:t>Atraer</a:t>
              </a:r>
              <a:r>
                <a:rPr lang="en-US" sz="2100" kern="1200" dirty="0" smtClean="0"/>
                <a:t> </a:t>
              </a:r>
              <a:r>
                <a:rPr lang="en-US" sz="2100" kern="1200" dirty="0" err="1" smtClean="0"/>
                <a:t>fondos</a:t>
              </a:r>
              <a:r>
                <a:rPr lang="en-US" sz="2100" kern="1200" dirty="0" smtClean="0"/>
                <a:t> </a:t>
              </a:r>
              <a:r>
                <a:rPr lang="en-US" sz="2100" kern="1200" dirty="0" err="1" smtClean="0"/>
                <a:t>para</a:t>
              </a:r>
              <a:r>
                <a:rPr lang="en-US" sz="2100" kern="1200" dirty="0" smtClean="0"/>
                <a:t> </a:t>
              </a:r>
              <a:r>
                <a:rPr lang="en-US" sz="2100" kern="1200" dirty="0" err="1" smtClean="0"/>
                <a:t>comercialización</a:t>
              </a:r>
              <a:r>
                <a:rPr lang="en-US" sz="2100" kern="1200" dirty="0" smtClean="0"/>
                <a:t> de </a:t>
              </a:r>
              <a:r>
                <a:rPr lang="en-US" sz="2100" kern="1200" dirty="0" err="1" smtClean="0"/>
                <a:t>tecnologías</a:t>
              </a:r>
              <a:endParaRPr lang="en-US" sz="21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4756558" y="4586079"/>
              <a:ext cx="3931900" cy="914404"/>
            </a:xfrm>
            <a:custGeom>
              <a:avLst/>
              <a:gdLst>
                <a:gd name="connsiteX0" fmla="*/ 0 w 3931900"/>
                <a:gd name="connsiteY0" fmla="*/ 152404 h 914404"/>
                <a:gd name="connsiteX1" fmla="*/ 152404 w 3931900"/>
                <a:gd name="connsiteY1" fmla="*/ 0 h 914404"/>
                <a:gd name="connsiteX2" fmla="*/ 3779496 w 3931900"/>
                <a:gd name="connsiteY2" fmla="*/ 0 h 914404"/>
                <a:gd name="connsiteX3" fmla="*/ 3931900 w 3931900"/>
                <a:gd name="connsiteY3" fmla="*/ 152404 h 914404"/>
                <a:gd name="connsiteX4" fmla="*/ 3931900 w 3931900"/>
                <a:gd name="connsiteY4" fmla="*/ 762000 h 914404"/>
                <a:gd name="connsiteX5" fmla="*/ 3779496 w 3931900"/>
                <a:gd name="connsiteY5" fmla="*/ 914404 h 914404"/>
                <a:gd name="connsiteX6" fmla="*/ 152404 w 3931900"/>
                <a:gd name="connsiteY6" fmla="*/ 914404 h 914404"/>
                <a:gd name="connsiteX7" fmla="*/ 0 w 3931900"/>
                <a:gd name="connsiteY7" fmla="*/ 762000 h 914404"/>
                <a:gd name="connsiteX8" fmla="*/ 0 w 3931900"/>
                <a:gd name="connsiteY8" fmla="*/ 152404 h 914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1900" h="914404">
                  <a:moveTo>
                    <a:pt x="0" y="152404"/>
                  </a:moveTo>
                  <a:cubicBezTo>
                    <a:pt x="0" y="68234"/>
                    <a:pt x="68234" y="0"/>
                    <a:pt x="152404" y="0"/>
                  </a:cubicBezTo>
                  <a:lnTo>
                    <a:pt x="3779496" y="0"/>
                  </a:lnTo>
                  <a:cubicBezTo>
                    <a:pt x="3863666" y="0"/>
                    <a:pt x="3931900" y="68234"/>
                    <a:pt x="3931900" y="152404"/>
                  </a:cubicBezTo>
                  <a:lnTo>
                    <a:pt x="3931900" y="762000"/>
                  </a:lnTo>
                  <a:cubicBezTo>
                    <a:pt x="3931900" y="846170"/>
                    <a:pt x="3863666" y="914404"/>
                    <a:pt x="3779496" y="914404"/>
                  </a:cubicBezTo>
                  <a:lnTo>
                    <a:pt x="152404" y="914404"/>
                  </a:lnTo>
                  <a:cubicBezTo>
                    <a:pt x="68234" y="914404"/>
                    <a:pt x="0" y="846170"/>
                    <a:pt x="0" y="762000"/>
                  </a:cubicBezTo>
                  <a:lnTo>
                    <a:pt x="0" y="152404"/>
                  </a:lnTo>
                  <a:close/>
                </a:path>
              </a:pathLst>
            </a:custGeom>
            <a:solidFill>
              <a:srgbClr val="C0000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4648" tIns="124648" rIns="124648" bIns="124648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err="1" smtClean="0"/>
                <a:t>Evaluar</a:t>
              </a:r>
              <a:r>
                <a:rPr lang="en-US" sz="2100" kern="1200" dirty="0" smtClean="0"/>
                <a:t> </a:t>
              </a:r>
              <a:r>
                <a:rPr lang="en-US" sz="2100" kern="1200" dirty="0" err="1" smtClean="0"/>
                <a:t>tecnologías</a:t>
              </a:r>
              <a:r>
                <a:rPr lang="en-US" sz="2100" kern="1200" dirty="0" smtClean="0"/>
                <a:t> </a:t>
              </a:r>
              <a:r>
                <a:rPr lang="en-US" sz="2100" kern="1200" dirty="0" err="1" smtClean="0"/>
                <a:t>relevantes</a:t>
              </a:r>
              <a:r>
                <a:rPr lang="en-US" sz="2100" kern="1200" dirty="0" smtClean="0"/>
                <a:t> (</a:t>
              </a:r>
              <a:r>
                <a:rPr lang="en-US" sz="2100" kern="1200" dirty="0" err="1" smtClean="0"/>
                <a:t>Univ</a:t>
              </a:r>
              <a:r>
                <a:rPr lang="en-US" sz="2100" kern="1200" dirty="0" smtClean="0"/>
                <a:t> y </a:t>
              </a:r>
              <a:r>
                <a:rPr lang="en-US" sz="2100" kern="1200" dirty="0" err="1" smtClean="0"/>
                <a:t>Gobierno</a:t>
              </a:r>
              <a:r>
                <a:rPr lang="en-US" sz="2100" kern="1200" dirty="0" smtClean="0"/>
                <a:t>)</a:t>
              </a:r>
              <a:endParaRPr lang="en-US" sz="2100" kern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595274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Times New Roman" pitchFamily="18" charset="0"/>
              </a:rPr>
              <a:t>“There is a l</a:t>
            </a:r>
            <a:r>
              <a:rPr lang="en-US" sz="2000" dirty="0"/>
              <a:t>ack of a cohesive strategy in moving ideas from labs to the market”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ea typeface="Adobe Fan Heiti Std B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53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5"/>
          <p:cNvSpPr>
            <a:spLocks noGrp="1"/>
          </p:cNvSpPr>
          <p:nvPr>
            <p:ph type="title"/>
          </p:nvPr>
        </p:nvSpPr>
        <p:spPr>
          <a:xfrm>
            <a:off x="0" y="146304"/>
            <a:ext cx="9144000" cy="61264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D20000"/>
                </a:solidFill>
                <a:latin typeface="+mj-lt"/>
              </a:rPr>
              <a:t>BioHealth Innovation </a:t>
            </a:r>
            <a:r>
              <a:rPr lang="en-US" dirty="0" err="1" smtClean="0">
                <a:solidFill>
                  <a:srgbClr val="263B7A"/>
                </a:solidFill>
              </a:rPr>
              <a:t>es</a:t>
            </a:r>
            <a:r>
              <a:rPr lang="en-US" dirty="0" smtClean="0">
                <a:solidFill>
                  <a:srgbClr val="263B7A"/>
                </a:solidFill>
              </a:rPr>
              <a:t> un </a:t>
            </a:r>
            <a:r>
              <a:rPr lang="en-US" dirty="0" err="1" smtClean="0">
                <a:solidFill>
                  <a:srgbClr val="263B7A"/>
                </a:solidFill>
              </a:rPr>
              <a:t>intermediario</a:t>
            </a:r>
            <a:r>
              <a:rPr lang="en-US" dirty="0" smtClean="0">
                <a:solidFill>
                  <a:srgbClr val="263B7A"/>
                </a:solidFill>
              </a:rPr>
              <a:t> </a:t>
            </a:r>
            <a:endParaRPr lang="en-US" b="1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2532" name="Content Placeholder 6"/>
          <p:cNvSpPr>
            <a:spLocks noGrp="1"/>
          </p:cNvSpPr>
          <p:nvPr>
            <p:ph sz="half" idx="1"/>
          </p:nvPr>
        </p:nvSpPr>
        <p:spPr>
          <a:xfrm>
            <a:off x="219457" y="868680"/>
            <a:ext cx="8668512" cy="234086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Clr>
                <a:srgbClr val="C00000"/>
              </a:buClr>
              <a:buNone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dobe Fan Heiti Std B" pitchFamily="34" charset="-128"/>
                <a:cs typeface="Times New Roman" pitchFamily="18" charset="0"/>
              </a:rPr>
              <a:t>Es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dobe Fan Heiti Std B" pitchFamily="34" charset="-128"/>
                <a:cs typeface="Times New Roman" pitchFamily="18" charset="0"/>
              </a:rPr>
              <a:t>una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dobe Fan Heiti Std B" pitchFamily="34" charset="-128"/>
                <a:cs typeface="Times New Roman" pitchFamily="18" charset="0"/>
              </a:rPr>
              <a:t>asociación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dobe Fan Heiti Std B" pitchFamily="34" charset="-128"/>
                <a:cs typeface="Times New Roman" pitchFamily="18" charset="0"/>
              </a:rPr>
              <a:t>público-privada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dobe Fan Heiti Std B" pitchFamily="34" charset="-128"/>
                <a:cs typeface="Times New Roman" pitchFamily="18" charset="0"/>
              </a:rPr>
              <a:t>que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dobe Fan Heiti Std B" pitchFamily="34" charset="-128"/>
                <a:cs typeface="Times New Roman" pitchFamily="18" charset="0"/>
              </a:rPr>
              <a:t>sirve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dobe Fan Heiti Std B" pitchFamily="34" charset="-128"/>
                <a:cs typeface="Times New Roman" pitchFamily="18" charset="0"/>
              </a:rPr>
              <a:t>como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dobe Fan Heiti Std B" pitchFamily="34" charset="-128"/>
                <a:cs typeface="Times New Roman" pitchFamily="18" charset="0"/>
              </a:rPr>
              <a:t> un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dobe Fan Heiti Std B" pitchFamily="34" charset="-128"/>
                <a:cs typeface="Times New Roman" pitchFamily="18" charset="0"/>
              </a:rPr>
              <a:t>intermediario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dobe Fan Heiti Std B" pitchFamily="34" charset="-128"/>
                <a:cs typeface="Times New Roman" pitchFamily="18" charset="0"/>
              </a:rPr>
              <a:t> de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dobe Fan Heiti Std B" pitchFamily="34" charset="-128"/>
                <a:cs typeface="Times New Roman" pitchFamily="18" charset="0"/>
              </a:rPr>
              <a:t>innovación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dobe Fan Heiti Std B" pitchFamily="34" charset="-128"/>
                <a:cs typeface="Times New Roman" pitchFamily="18" charset="0"/>
              </a:rPr>
              <a:t> en Maryland 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dirty="0" err="1" smtClean="0">
                <a:solidFill>
                  <a:srgbClr val="D20000"/>
                </a:solidFill>
                <a:latin typeface="+mj-lt"/>
                <a:ea typeface="Adobe Fan Heiti Std B" pitchFamily="34" charset="-128"/>
                <a:cs typeface="Times New Roman" pitchFamily="18" charset="0"/>
              </a:rPr>
              <a:t>Misión</a:t>
            </a:r>
            <a:r>
              <a:rPr lang="en-US" dirty="0" smtClean="0">
                <a:solidFill>
                  <a:srgbClr val="D20000"/>
                </a:solidFill>
                <a:latin typeface="+mj-lt"/>
                <a:ea typeface="Adobe Fan Heiti Std B" pitchFamily="34" charset="-128"/>
                <a:cs typeface="Times New Roman" pitchFamily="18" charset="0"/>
              </a:rPr>
              <a:t>:</a:t>
            </a:r>
            <a:endParaRPr lang="en-US" sz="3300" dirty="0">
              <a:solidFill>
                <a:srgbClr val="D20000"/>
              </a:solidFill>
              <a:latin typeface="+mj-lt"/>
              <a:ea typeface="Adobe Fan Heiti Std B" pitchFamily="34" charset="-128"/>
              <a:cs typeface="Times New Roman" pitchFamily="18" charset="0"/>
            </a:endParaRPr>
          </a:p>
          <a:p>
            <a:pPr lvl="1">
              <a:buClr>
                <a:srgbClr val="C00000"/>
              </a:buClr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Times New Roman" pitchFamily="18" charset="0"/>
              </a:rPr>
              <a:t>Promover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Times New Roman" pitchFamily="18" charset="0"/>
              </a:rPr>
              <a:t> el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Times New Roman" pitchFamily="18" charset="0"/>
              </a:rPr>
              <a:t>avance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Times New Roman" pitchFamily="18" charset="0"/>
              </a:rPr>
              <a:t> local de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Times New Roman" pitchFamily="18" charset="0"/>
              </a:rPr>
              <a:t>tecnologías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Times New Roman" pitchFamily="18" charset="0"/>
              </a:rPr>
              <a:t>centros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Times New Roman" pitchFamily="18" charset="0"/>
              </a:rPr>
              <a:t> y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Times New Roman" pitchFamily="18" charset="0"/>
              </a:rPr>
              <a:t>recursos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Times New Roman" pitchFamily="18" charset="0"/>
              </a:rPr>
              <a:t>. </a:t>
            </a:r>
          </a:p>
          <a:p>
            <a:pPr lvl="1">
              <a:buClr>
                <a:srgbClr val="C00000"/>
              </a:buClr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Times New Roman" pitchFamily="18" charset="0"/>
              </a:rPr>
              <a:t>Acelerar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Times New Roman" pitchFamily="18" charset="0"/>
              </a:rPr>
              <a:t> la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Times New Roman" pitchFamily="18" charset="0"/>
              </a:rPr>
              <a:t>innovación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Times New Roman" pitchFamily="18" charset="0"/>
              </a:rPr>
              <a:t>.</a:t>
            </a:r>
          </a:p>
          <a:p>
            <a:pPr lvl="1">
              <a:buClr>
                <a:srgbClr val="C00000"/>
              </a:buClr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Times New Roman" pitchFamily="18" charset="0"/>
              </a:rPr>
              <a:t>Conectar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Times New Roman" pitchFamily="18" charset="0"/>
              </a:rPr>
              <a:t> con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Times New Roman" pitchFamily="18" charset="0"/>
              </a:rPr>
              <a:t>sectores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Times New Roman" pitchFamily="18" charset="0"/>
              </a:rPr>
              <a:t>industrias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Times New Roman" pitchFamily="18" charset="0"/>
              </a:rPr>
              <a:t>comunidades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Times New Roman" pitchFamily="18" charset="0"/>
              </a:rPr>
              <a:t> y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Times New Roman" pitchFamily="18" charset="0"/>
              </a:rPr>
              <a:t>mercados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Times New Roman" pitchFamily="18" charset="0"/>
              </a:rPr>
              <a:t>globales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dobe Fan Heiti Std B" pitchFamily="34" charset="-128"/>
                <a:cs typeface="Times New Roman" pitchFamily="18" charset="0"/>
              </a:rPr>
              <a:t>. 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22533" name="Content Placeholder 9"/>
          <p:cNvSpPr>
            <a:spLocks noGrp="1"/>
          </p:cNvSpPr>
          <p:nvPr>
            <p:ph sz="half" idx="2"/>
          </p:nvPr>
        </p:nvSpPr>
        <p:spPr>
          <a:xfrm>
            <a:off x="4681728" y="3685032"/>
            <a:ext cx="4242816" cy="2779776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ヒラギノ角ゴ Pro W3"/>
              </a:rPr>
              <a:t>Orientada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ヒラギノ角ゴ Pro W3"/>
              </a:rPr>
              <a:t> al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ヒラギノ角ゴ Pro W3"/>
              </a:rPr>
              <a:t>desarrollo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ヒラギノ角ゴ Pro W3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ヒラギノ角ゴ Pro W3"/>
              </a:rPr>
              <a:t>económico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ヒラギノ角ゴ Pro W3"/>
              </a:rPr>
              <a:t> de la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ヒラギノ角ゴ Pro W3"/>
              </a:rPr>
              <a:t>región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ヒラギノ角ゴ Pro W3"/>
              </a:rPr>
              <a:t>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ヒラギノ角ゴ Pro W3"/>
              </a:rPr>
              <a:t>Forma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ヒラギノ角ゴ Pro W3"/>
              </a:rPr>
              <a:t>juridica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ヒラギノ角ゴ Pro W3"/>
              </a:rPr>
              <a:t>: 501(c)(3) nonprofit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ヒラギノ角ゴ Pro W3"/>
              </a:rPr>
              <a:t>BioHealth Innovation Management,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ヒラギノ角ゴ Pro W3"/>
              </a:rPr>
              <a:t>subsidiaria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ヒラギノ角ゴ Pro W3"/>
              </a:rPr>
              <a:t> con fines de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ヒラギノ角ゴ Pro W3"/>
              </a:rPr>
              <a:t>lucro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ea typeface="Adobe Fan Heiti Std B" pitchFamily="34" charset="-128"/>
              <a:cs typeface="ヒラギノ角ゴ Pro W3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ヒラギノ角ゴ Pro W3"/>
              </a:rPr>
              <a:t>Fundada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ヒラギノ角ゴ Pro W3"/>
              </a:rPr>
              <a:t> y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ヒラギノ角ゴ Pro W3"/>
              </a:rPr>
              <a:t>dirigida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ヒラギノ角ゴ Pro W3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ヒラギノ角ゴ Pro W3"/>
              </a:rPr>
              <a:t>por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ヒラギノ角ゴ Pro W3"/>
              </a:rPr>
              <a:t> el sector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ヒラギノ角ゴ Pro W3"/>
              </a:rPr>
              <a:t>privado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ヒラギノ角ゴ Pro W3"/>
              </a:rPr>
              <a:t>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ヒラギノ角ゴ Pro W3"/>
              </a:rPr>
              <a:t>No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ヒラギノ角ゴ Pro W3"/>
              </a:rPr>
              <a:t>es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ヒラギノ角ゴ Pro W3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ヒラギノ角ゴ Pro W3"/>
              </a:rPr>
              <a:t>una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ヒラギノ角ゴ Pro W3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ヒラギノ角ゴ Pro W3"/>
              </a:rPr>
              <a:t>iniciativa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ヒラギノ角ゴ Pro W3"/>
              </a:rPr>
              <a:t> del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ヒラギノ角ゴ Pro W3"/>
              </a:rPr>
              <a:t>gobierno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 Heiti Std B" pitchFamily="34" charset="-128"/>
                <a:cs typeface="ヒラギノ角ゴ Pro W3"/>
              </a:rPr>
              <a:t>.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4800" y="3758184"/>
            <a:ext cx="4125869" cy="2304691"/>
            <a:chOff x="304800" y="3428597"/>
            <a:chExt cx="4125869" cy="2304691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3428597"/>
              <a:ext cx="4125869" cy="2304691"/>
              <a:chOff x="-1127127" y="2647770"/>
              <a:chExt cx="6866474" cy="3835579"/>
            </a:xfrm>
          </p:grpSpPr>
          <p:pic>
            <p:nvPicPr>
              <p:cNvPr id="10" name="Picture 4" descr="http://nuckingfutsmama.com/wp-content/uploads/2013/08/fish-bowl5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49267"/>
              <a:stretch/>
            </p:blipFill>
            <p:spPr bwMode="auto">
              <a:xfrm>
                <a:off x="-1127127" y="2647771"/>
                <a:ext cx="3108325" cy="38292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http://nuckingfutsmama.com/wp-content/uploads/2013/08/fish-bowl5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769" t="17814" b="1794"/>
              <a:stretch/>
            </p:blipFill>
            <p:spPr bwMode="auto">
              <a:xfrm>
                <a:off x="1981200" y="2647770"/>
                <a:ext cx="3758147" cy="3835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4241" y="4797112"/>
              <a:ext cx="1418920" cy="318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485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467506703"/>
              </p:ext>
            </p:extLst>
          </p:nvPr>
        </p:nvGraphicFramePr>
        <p:xfrm>
          <a:off x="1166813" y="1066800"/>
          <a:ext cx="6781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304"/>
            <a:ext cx="9144000" cy="612648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rgbClr val="263B7A"/>
                </a:solidFill>
                <a:latin typeface="+mj-lt"/>
              </a:rPr>
              <a:t>Ecosistema</a:t>
            </a:r>
            <a:r>
              <a:rPr lang="en-US" dirty="0" smtClean="0">
                <a:solidFill>
                  <a:srgbClr val="263B7A"/>
                </a:solidFill>
                <a:latin typeface="+mj-lt"/>
              </a:rPr>
              <a:t> de </a:t>
            </a:r>
            <a:r>
              <a:rPr lang="en-US" dirty="0" err="1" smtClean="0">
                <a:solidFill>
                  <a:srgbClr val="263B7A"/>
                </a:solidFill>
                <a:latin typeface="+mj-lt"/>
              </a:rPr>
              <a:t>instituciones</a:t>
            </a:r>
            <a:r>
              <a:rPr lang="en-US" dirty="0" smtClean="0">
                <a:solidFill>
                  <a:srgbClr val="263B7A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263B7A"/>
                </a:solidFill>
                <a:latin typeface="+mj-lt"/>
              </a:rPr>
              <a:t>asociadas</a:t>
            </a:r>
            <a:endParaRPr lang="en-US" dirty="0">
              <a:solidFill>
                <a:srgbClr val="263B7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560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 2">
      <a:dk1>
        <a:srgbClr val="000000"/>
      </a:dk1>
      <a:lt1>
        <a:srgbClr val="FFFFFF"/>
      </a:lt1>
      <a:dk2>
        <a:srgbClr val="263B7A"/>
      </a:dk2>
      <a:lt2>
        <a:srgbClr val="EEECE1"/>
      </a:lt2>
      <a:accent1>
        <a:srgbClr val="263B7A"/>
      </a:accent1>
      <a:accent2>
        <a:srgbClr val="C0504D"/>
      </a:accent2>
      <a:accent3>
        <a:srgbClr val="FFFFFF"/>
      </a:accent3>
      <a:accent4>
        <a:srgbClr val="000000"/>
      </a:accent4>
      <a:accent5>
        <a:srgbClr val="ACAFBE"/>
      </a:accent5>
      <a:accent6>
        <a:srgbClr val="AE4845"/>
      </a:accent6>
      <a:hlink>
        <a:srgbClr val="263B7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263B7A"/>
        </a:dk2>
        <a:lt2>
          <a:srgbClr val="EEECE1"/>
        </a:lt2>
        <a:accent1>
          <a:srgbClr val="263B7A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ACAFBE"/>
        </a:accent5>
        <a:accent6>
          <a:srgbClr val="AE4845"/>
        </a:accent6>
        <a:hlink>
          <a:srgbClr val="263B7A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92274</TotalTime>
  <Words>1371</Words>
  <Application>Microsoft Office PowerPoint</Application>
  <PresentationFormat>Presentación en pantalla (4:3)</PresentationFormat>
  <Paragraphs>303</Paragraphs>
  <Slides>34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34</vt:i4>
      </vt:variant>
    </vt:vector>
  </HeadingPairs>
  <TitlesOfParts>
    <vt:vector size="36" baseType="lpstr">
      <vt:lpstr>Custom Design</vt:lpstr>
      <vt:lpstr>1_Office Theme</vt:lpstr>
      <vt:lpstr>Presentación de PowerPoint</vt:lpstr>
      <vt:lpstr>Presentación de PowerPoint</vt:lpstr>
      <vt:lpstr>La región – El centro de Maryland</vt:lpstr>
      <vt:lpstr>Maryland: Recursos federales y universitarios</vt:lpstr>
      <vt:lpstr>Presentación de PowerPoint</vt:lpstr>
      <vt:lpstr>Cluster regional de innovación en salud</vt:lpstr>
      <vt:lpstr>Desafios</vt:lpstr>
      <vt:lpstr>BioHealth Innovation es un intermediario </vt:lpstr>
      <vt:lpstr>Ecosistema de instituciones asociadas</vt:lpstr>
      <vt:lpstr>BHI Partners and Sponsors</vt:lpstr>
      <vt:lpstr>BHI Directorio</vt:lpstr>
      <vt:lpstr>BHI Organización interna</vt:lpstr>
      <vt:lpstr>BHI Foco en tecnologías de la salud</vt:lpstr>
      <vt:lpstr>Cambio en el paradigma</vt:lpstr>
      <vt:lpstr>BHI Modelo de comercialización</vt:lpstr>
      <vt:lpstr>BHI Modelo de comercialización</vt:lpstr>
      <vt:lpstr>Presentación de PowerPoint</vt:lpstr>
      <vt:lpstr>BHI Scouting</vt:lpstr>
      <vt:lpstr>BHI Modelo de negocio</vt:lpstr>
      <vt:lpstr>Small Business Innovation Research (SBIR) Grant</vt:lpstr>
      <vt:lpstr>BHI Federal Funding Assistance</vt:lpstr>
      <vt:lpstr>BHI paquete para Startups</vt:lpstr>
      <vt:lpstr>BHI Incubadora</vt:lpstr>
      <vt:lpstr>Presentación de PowerPoint</vt:lpstr>
      <vt:lpstr>Presentación de PowerPoint</vt:lpstr>
      <vt:lpstr>Presentación de PowerPoint</vt:lpstr>
      <vt:lpstr>Presentación de PowerPoint</vt:lpstr>
      <vt:lpstr>Innovation Capital Valley of Death</vt:lpstr>
      <vt:lpstr>BHI Soft Landing Internacional </vt:lpstr>
      <vt:lpstr>Parque Científico y Tecnológico de Pando</vt:lpstr>
      <vt:lpstr>BHI y el PCTP – Modelo conjunto para Uruguay</vt:lpstr>
      <vt:lpstr>GRACIAS POR SU ATENCION</vt:lpstr>
      <vt:lpstr>BHI Innovation Capital Map</vt:lpstr>
      <vt:lpstr>BHI y el PCTP – Información requerida</vt:lpstr>
    </vt:vector>
  </TitlesOfParts>
  <Company>BioHealth Innovation,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BioHealth Innovation, Inc.</dc:title>
  <dc:creator>BHI</dc:creator>
  <cp:lastModifiedBy>Laura Vera</cp:lastModifiedBy>
  <cp:revision>2547</cp:revision>
  <cp:lastPrinted>2015-09-15T16:53:09Z</cp:lastPrinted>
  <dcterms:created xsi:type="dcterms:W3CDTF">2007-09-19T16:42:20Z</dcterms:created>
  <dcterms:modified xsi:type="dcterms:W3CDTF">2015-12-18T12:29:38Z</dcterms:modified>
</cp:coreProperties>
</file>